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7"/>
  </p:notesMasterIdLst>
  <p:handoutMasterIdLst>
    <p:handoutMasterId r:id="rId48"/>
  </p:handoutMasterIdLst>
  <p:sldIdLst>
    <p:sldId id="256" r:id="rId2"/>
    <p:sldId id="898" r:id="rId3"/>
    <p:sldId id="899" r:id="rId4"/>
    <p:sldId id="893" r:id="rId5"/>
    <p:sldId id="892" r:id="rId6"/>
    <p:sldId id="868" r:id="rId7"/>
    <p:sldId id="869" r:id="rId8"/>
    <p:sldId id="393" r:id="rId9"/>
    <p:sldId id="864" r:id="rId10"/>
    <p:sldId id="870" r:id="rId11"/>
    <p:sldId id="871" r:id="rId12"/>
    <p:sldId id="366" r:id="rId13"/>
    <p:sldId id="885" r:id="rId14"/>
    <p:sldId id="886" r:id="rId15"/>
    <p:sldId id="887" r:id="rId16"/>
    <p:sldId id="879" r:id="rId17"/>
    <p:sldId id="859" r:id="rId18"/>
    <p:sldId id="880" r:id="rId19"/>
    <p:sldId id="883" r:id="rId20"/>
    <p:sldId id="888" r:id="rId21"/>
    <p:sldId id="889" r:id="rId22"/>
    <p:sldId id="441" r:id="rId23"/>
    <p:sldId id="831" r:id="rId24"/>
    <p:sldId id="900" r:id="rId25"/>
    <p:sldId id="396" r:id="rId26"/>
    <p:sldId id="839" r:id="rId27"/>
    <p:sldId id="867" r:id="rId28"/>
    <p:sldId id="395" r:id="rId29"/>
    <p:sldId id="384" r:id="rId30"/>
    <p:sldId id="387" r:id="rId31"/>
    <p:sldId id="346" r:id="rId32"/>
    <p:sldId id="891" r:id="rId33"/>
    <p:sldId id="894" r:id="rId34"/>
    <p:sldId id="407" r:id="rId35"/>
    <p:sldId id="397" r:id="rId36"/>
    <p:sldId id="409" r:id="rId37"/>
    <p:sldId id="410" r:id="rId38"/>
    <p:sldId id="411" r:id="rId39"/>
    <p:sldId id="398" r:id="rId40"/>
    <p:sldId id="422" r:id="rId41"/>
    <p:sldId id="416" r:id="rId42"/>
    <p:sldId id="895" r:id="rId43"/>
    <p:sldId id="896" r:id="rId44"/>
    <p:sldId id="890" r:id="rId45"/>
    <p:sldId id="383"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4" autoAdjust="0"/>
    <p:restoredTop sz="65763" autoAdjust="0"/>
  </p:normalViewPr>
  <p:slideViewPr>
    <p:cSldViewPr snapToGrid="0">
      <p:cViewPr varScale="1">
        <p:scale>
          <a:sx n="75" d="100"/>
          <a:sy n="75" d="100"/>
        </p:scale>
        <p:origin x="2442" y="5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38A82B-5C23-420C-8687-0C9171626236}" type="datetimeFigureOut">
              <a:rPr lang="en-US" smtClean="0"/>
              <a:t>2/7/2019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88BED0-45C0-45C2-8D56-EE51AC9FB7EC}" type="slidenum">
              <a:rPr lang="en-US" smtClean="0"/>
              <a:t>‹#›</a:t>
            </a:fld>
            <a:endParaRPr lang="en-US"/>
          </a:p>
        </p:txBody>
      </p:sp>
    </p:spTree>
    <p:extLst>
      <p:ext uri="{BB962C8B-B14F-4D97-AF65-F5344CB8AC3E}">
        <p14:creationId xmlns:p14="http://schemas.microsoft.com/office/powerpoint/2010/main" val="16287215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5BD51-8ECD-478D-BD5B-FC91342292DC}" type="datetimeFigureOut">
              <a:rPr lang="en-US" smtClean="0"/>
              <a:t>2/7/2019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0CBF75-41F8-4F1E-9C10-6CB12B08EF48}" type="slidenum">
              <a:rPr lang="en-US" smtClean="0"/>
              <a:t>‹#›</a:t>
            </a:fld>
            <a:endParaRPr lang="en-US"/>
          </a:p>
        </p:txBody>
      </p:sp>
    </p:spTree>
    <p:extLst>
      <p:ext uri="{BB962C8B-B14F-4D97-AF65-F5344CB8AC3E}">
        <p14:creationId xmlns:p14="http://schemas.microsoft.com/office/powerpoint/2010/main" val="3497843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ciencedirect.com/science/article/pii/009265667690088X#BIB5"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sciencedirect.com/science/article/pii/009265667690088X#BIB3"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A3C4F-0F5A-477F-828A-E786232F23B7}" type="slidenum">
              <a:rPr lang="en-US" smtClean="0"/>
              <a:t>4</a:t>
            </a:fld>
            <a:endParaRPr lang="en-US" dirty="0"/>
          </a:p>
        </p:txBody>
      </p:sp>
    </p:spTree>
    <p:extLst>
      <p:ext uri="{BB962C8B-B14F-4D97-AF65-F5344CB8AC3E}">
        <p14:creationId xmlns:p14="http://schemas.microsoft.com/office/powerpoint/2010/main" val="957705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A3C4F-0F5A-477F-828A-E786232F23B7}" type="slidenum">
              <a:rPr lang="en-US" smtClean="0"/>
              <a:t>19</a:t>
            </a:fld>
            <a:endParaRPr lang="en-US" dirty="0"/>
          </a:p>
        </p:txBody>
      </p:sp>
    </p:spTree>
    <p:extLst>
      <p:ext uri="{BB962C8B-B14F-4D97-AF65-F5344CB8AC3E}">
        <p14:creationId xmlns:p14="http://schemas.microsoft.com/office/powerpoint/2010/main" val="945678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https://obamawhitehouse.archives.gov/blog/2015/02/06/west-wing-week-020615-or-all-dreamers</a:t>
            </a:r>
          </a:p>
        </p:txBody>
      </p:sp>
      <p:sp>
        <p:nvSpPr>
          <p:cNvPr id="4" name="Slide Number Placeholder 3"/>
          <p:cNvSpPr>
            <a:spLocks noGrp="1"/>
          </p:cNvSpPr>
          <p:nvPr>
            <p:ph type="sldNum" sz="quarter" idx="10"/>
          </p:nvPr>
        </p:nvSpPr>
        <p:spPr/>
        <p:txBody>
          <a:bodyPr/>
          <a:lstStyle/>
          <a:p>
            <a:fld id="{A90F1EFC-EE89-4E19-8504-DE81830323FB}" type="slidenum">
              <a:rPr lang="en-US" smtClean="0"/>
              <a:t>22</a:t>
            </a:fld>
            <a:endParaRPr lang="en-US" dirty="0"/>
          </a:p>
        </p:txBody>
      </p:sp>
    </p:spTree>
    <p:extLst>
      <p:ext uri="{BB962C8B-B14F-4D97-AF65-F5344CB8AC3E}">
        <p14:creationId xmlns:p14="http://schemas.microsoft.com/office/powerpoint/2010/main" val="1116570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F1EFC-EE89-4E19-8504-DE81830323FB}" type="slidenum">
              <a:rPr lang="en-US" smtClean="0"/>
              <a:t>23</a:t>
            </a:fld>
            <a:endParaRPr lang="en-US" dirty="0"/>
          </a:p>
        </p:txBody>
      </p:sp>
    </p:spTree>
    <p:extLst>
      <p:ext uri="{BB962C8B-B14F-4D97-AF65-F5344CB8AC3E}">
        <p14:creationId xmlns:p14="http://schemas.microsoft.com/office/powerpoint/2010/main" val="1099033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F1EFC-EE89-4E19-8504-DE81830323FB}" type="slidenum">
              <a:rPr lang="en-US" smtClean="0"/>
              <a:t>24</a:t>
            </a:fld>
            <a:endParaRPr lang="en-US" dirty="0"/>
          </a:p>
        </p:txBody>
      </p:sp>
    </p:spTree>
    <p:extLst>
      <p:ext uri="{BB962C8B-B14F-4D97-AF65-F5344CB8AC3E}">
        <p14:creationId xmlns:p14="http://schemas.microsoft.com/office/powerpoint/2010/main" val="1643651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F1EFC-EE89-4E19-8504-DE81830323FB}" type="slidenum">
              <a:rPr lang="en-US" smtClean="0"/>
              <a:t>25</a:t>
            </a:fld>
            <a:endParaRPr lang="en-US" dirty="0"/>
          </a:p>
        </p:txBody>
      </p:sp>
    </p:spTree>
    <p:extLst>
      <p:ext uri="{BB962C8B-B14F-4D97-AF65-F5344CB8AC3E}">
        <p14:creationId xmlns:p14="http://schemas.microsoft.com/office/powerpoint/2010/main" val="1984724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https://www.journals.elsevier.com/organizational-behavior-and-human-decision-processes/call-for-papers/call-for-papers-nudges-choice-architecture-organizations</a:t>
            </a:r>
          </a:p>
        </p:txBody>
      </p:sp>
      <p:sp>
        <p:nvSpPr>
          <p:cNvPr id="4" name="Slide Number Placeholder 3"/>
          <p:cNvSpPr>
            <a:spLocks noGrp="1"/>
          </p:cNvSpPr>
          <p:nvPr>
            <p:ph type="sldNum" sz="quarter" idx="10"/>
          </p:nvPr>
        </p:nvSpPr>
        <p:spPr/>
        <p:txBody>
          <a:bodyPr/>
          <a:lstStyle/>
          <a:p>
            <a:fld id="{E0795F97-087E-4590-AEF8-CD6635702CE2}" type="slidenum">
              <a:rPr lang="en-US" smtClean="0"/>
              <a:t>26</a:t>
            </a:fld>
            <a:endParaRPr lang="en-US"/>
          </a:p>
        </p:txBody>
      </p:sp>
    </p:spTree>
    <p:extLst>
      <p:ext uri="{BB962C8B-B14F-4D97-AF65-F5344CB8AC3E}">
        <p14:creationId xmlns:p14="http://schemas.microsoft.com/office/powerpoint/2010/main" val="409085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https://www.youtube.com/watch?v=DbSsEj4UcJg</a:t>
            </a:r>
          </a:p>
          <a:p>
            <a:endParaRPr lang="en-US" dirty="0"/>
          </a:p>
        </p:txBody>
      </p:sp>
      <p:sp>
        <p:nvSpPr>
          <p:cNvPr id="4" name="Slide Number Placeholder 3"/>
          <p:cNvSpPr>
            <a:spLocks noGrp="1"/>
          </p:cNvSpPr>
          <p:nvPr>
            <p:ph type="sldNum" sz="quarter" idx="10"/>
          </p:nvPr>
        </p:nvSpPr>
        <p:spPr/>
        <p:txBody>
          <a:bodyPr/>
          <a:lstStyle/>
          <a:p>
            <a:fld id="{24AA3C4F-0F5A-477F-828A-E786232F23B7}" type="slidenum">
              <a:rPr lang="en-US" smtClean="0"/>
              <a:t>27</a:t>
            </a:fld>
            <a:endParaRPr lang="en-US" dirty="0"/>
          </a:p>
        </p:txBody>
      </p:sp>
    </p:spTree>
    <p:extLst>
      <p:ext uri="{BB962C8B-B14F-4D97-AF65-F5344CB8AC3E}">
        <p14:creationId xmlns:p14="http://schemas.microsoft.com/office/powerpoint/2010/main" val="3637272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A3C4F-0F5A-477F-828A-E786232F23B7}" type="slidenum">
              <a:rPr lang="en-US" smtClean="0"/>
              <a:t>28</a:t>
            </a:fld>
            <a:endParaRPr lang="en-US" dirty="0"/>
          </a:p>
        </p:txBody>
      </p:sp>
    </p:spTree>
    <p:extLst>
      <p:ext uri="{BB962C8B-B14F-4D97-AF65-F5344CB8AC3E}">
        <p14:creationId xmlns:p14="http://schemas.microsoft.com/office/powerpoint/2010/main" val="3103415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A3C4F-0F5A-477F-828A-E786232F23B7}" type="slidenum">
              <a:rPr lang="en-US" smtClean="0"/>
              <a:t>29</a:t>
            </a:fld>
            <a:endParaRPr lang="en-US" dirty="0"/>
          </a:p>
        </p:txBody>
      </p:sp>
    </p:spTree>
    <p:extLst>
      <p:ext uri="{BB962C8B-B14F-4D97-AF65-F5344CB8AC3E}">
        <p14:creationId xmlns:p14="http://schemas.microsoft.com/office/powerpoint/2010/main" val="231670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A3C4F-0F5A-477F-828A-E786232F23B7}" type="slidenum">
              <a:rPr lang="en-US" smtClean="0"/>
              <a:t>30</a:t>
            </a:fld>
            <a:endParaRPr lang="en-US" dirty="0"/>
          </a:p>
        </p:txBody>
      </p:sp>
    </p:spTree>
    <p:extLst>
      <p:ext uri="{BB962C8B-B14F-4D97-AF65-F5344CB8AC3E}">
        <p14:creationId xmlns:p14="http://schemas.microsoft.com/office/powerpoint/2010/main" val="4216990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A3C4F-0F5A-477F-828A-E786232F23B7}" type="slidenum">
              <a:rPr lang="en-US" smtClean="0"/>
              <a:t>5</a:t>
            </a:fld>
            <a:endParaRPr lang="en-US" dirty="0"/>
          </a:p>
        </p:txBody>
      </p:sp>
    </p:spTree>
    <p:extLst>
      <p:ext uri="{BB962C8B-B14F-4D97-AF65-F5344CB8AC3E}">
        <p14:creationId xmlns:p14="http://schemas.microsoft.com/office/powerpoint/2010/main" val="1198795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F1EFC-EE89-4E19-8504-DE81830323FB}" type="slidenum">
              <a:rPr lang="en-US" smtClean="0"/>
              <a:t>31</a:t>
            </a:fld>
            <a:endParaRPr lang="en-US" dirty="0"/>
          </a:p>
        </p:txBody>
      </p:sp>
    </p:spTree>
    <p:extLst>
      <p:ext uri="{BB962C8B-B14F-4D97-AF65-F5344CB8AC3E}">
        <p14:creationId xmlns:p14="http://schemas.microsoft.com/office/powerpoint/2010/main" val="1943281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A3C4F-0F5A-477F-828A-E786232F23B7}" type="slidenum">
              <a:rPr lang="en-US" smtClean="0"/>
              <a:t>34</a:t>
            </a:fld>
            <a:endParaRPr lang="en-US" dirty="0"/>
          </a:p>
        </p:txBody>
      </p:sp>
    </p:spTree>
    <p:extLst>
      <p:ext uri="{BB962C8B-B14F-4D97-AF65-F5344CB8AC3E}">
        <p14:creationId xmlns:p14="http://schemas.microsoft.com/office/powerpoint/2010/main" val="3522582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Steven Kerr</a:t>
            </a:r>
          </a:p>
          <a:p>
            <a:r>
              <a:rPr lang="en-US" dirty="0"/>
              <a:t>Academy of Management Executive</a:t>
            </a:r>
          </a:p>
        </p:txBody>
      </p:sp>
      <p:sp>
        <p:nvSpPr>
          <p:cNvPr id="4" name="Slide Number Placeholder 3"/>
          <p:cNvSpPr>
            <a:spLocks noGrp="1"/>
          </p:cNvSpPr>
          <p:nvPr>
            <p:ph type="sldNum" sz="quarter" idx="10"/>
          </p:nvPr>
        </p:nvSpPr>
        <p:spPr/>
        <p:txBody>
          <a:bodyPr/>
          <a:lstStyle/>
          <a:p>
            <a:fld id="{24AA3C4F-0F5A-477F-828A-E786232F23B7}" type="slidenum">
              <a:rPr lang="en-US" smtClean="0"/>
              <a:t>35</a:t>
            </a:fld>
            <a:endParaRPr lang="en-US" dirty="0"/>
          </a:p>
        </p:txBody>
      </p:sp>
    </p:spTree>
    <p:extLst>
      <p:ext uri="{BB962C8B-B14F-4D97-AF65-F5344CB8AC3E}">
        <p14:creationId xmlns:p14="http://schemas.microsoft.com/office/powerpoint/2010/main" val="2221878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A3C4F-0F5A-477F-828A-E786232F23B7}" type="slidenum">
              <a:rPr lang="en-US" smtClean="0"/>
              <a:t>36</a:t>
            </a:fld>
            <a:endParaRPr lang="en-US" dirty="0"/>
          </a:p>
        </p:txBody>
      </p:sp>
    </p:spTree>
    <p:extLst>
      <p:ext uri="{BB962C8B-B14F-4D97-AF65-F5344CB8AC3E}">
        <p14:creationId xmlns:p14="http://schemas.microsoft.com/office/powerpoint/2010/main" val="807179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Reprinted from Martinko, M. J., &amp; Gardner, W. L. (1982). Learned helplessness: An alternative explanation for performance deficits. </a:t>
            </a:r>
            <a:r>
              <a:rPr lang="en-US" sz="1200" i="1" kern="1200" dirty="0">
                <a:solidFill>
                  <a:schemeClr val="tx1"/>
                </a:solidFill>
                <a:effectLst/>
                <a:latin typeface="+mn-lt"/>
                <a:ea typeface="+mn-ea"/>
                <a:cs typeface="+mn-cs"/>
              </a:rPr>
              <a:t>Academy of Management Review, 7,</a:t>
            </a:r>
            <a:r>
              <a:rPr lang="en-US" sz="1200" kern="1200" dirty="0">
                <a:solidFill>
                  <a:schemeClr val="tx1"/>
                </a:solidFill>
                <a:effectLst/>
                <a:latin typeface="+mn-lt"/>
                <a:ea typeface="+mn-ea"/>
                <a:cs typeface="+mn-cs"/>
              </a:rPr>
              <a:t> 195-204.</a:t>
            </a:r>
          </a:p>
        </p:txBody>
      </p:sp>
      <p:sp>
        <p:nvSpPr>
          <p:cNvPr id="4" name="Slide Number Placeholder 3"/>
          <p:cNvSpPr>
            <a:spLocks noGrp="1"/>
          </p:cNvSpPr>
          <p:nvPr>
            <p:ph type="sldNum" sz="quarter" idx="10"/>
          </p:nvPr>
        </p:nvSpPr>
        <p:spPr/>
        <p:txBody>
          <a:bodyPr/>
          <a:lstStyle/>
          <a:p>
            <a:fld id="{24AA3C4F-0F5A-477F-828A-E786232F23B7}" type="slidenum">
              <a:rPr lang="en-US" smtClean="0"/>
              <a:t>37</a:t>
            </a:fld>
            <a:endParaRPr lang="en-US" dirty="0"/>
          </a:p>
        </p:txBody>
      </p:sp>
    </p:spTree>
    <p:extLst>
      <p:ext uri="{BB962C8B-B14F-4D97-AF65-F5344CB8AC3E}">
        <p14:creationId xmlns:p14="http://schemas.microsoft.com/office/powerpoint/2010/main" val="3220463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“It is a central theme of economics that incentives promote effort and performance, and there is a lot of evidence that they often do (e.g., Gibbons (1997), Lazear (2000)). In other words, contingent rewards serve as “positive reinforcers” for the desired behaviour. In psychology, their effect is much more controversial” (Benabou &amp; Tirole, 2003, p. 489). Over the last decade or two, economists and psychologists have begun to develop a more common understanding of work motivation. A 2003 article in the </a:t>
            </a:r>
            <a:r>
              <a:rPr lang="en-US" sz="1200" i="1" kern="1200" dirty="0">
                <a:solidFill>
                  <a:schemeClr val="tx1"/>
                </a:solidFill>
                <a:effectLst/>
                <a:latin typeface="+mn-lt"/>
                <a:ea typeface="+mn-ea"/>
                <a:cs typeface="+mn-cs"/>
              </a:rPr>
              <a:t>Review of Economics Studies</a:t>
            </a:r>
            <a:r>
              <a:rPr lang="en-US" sz="1200" kern="1200" dirty="0">
                <a:solidFill>
                  <a:schemeClr val="tx1"/>
                </a:solidFill>
                <a:effectLst/>
                <a:latin typeface="+mn-lt"/>
                <a:ea typeface="+mn-ea"/>
                <a:cs typeface="+mn-cs"/>
              </a:rPr>
              <a:t>, for example, asserts that rewards may be only weak reinforcers in the short term and may have hidden costs, becoming negative reinforcers once they are withdrawn (Benabou &amp; Tirole, 2003).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4AA3C4F-0F5A-477F-828A-E786232F23B7}" type="slidenum">
              <a:rPr lang="en-US" smtClean="0"/>
              <a:t>39</a:t>
            </a:fld>
            <a:endParaRPr lang="en-US" dirty="0"/>
          </a:p>
        </p:txBody>
      </p:sp>
    </p:spTree>
    <p:extLst>
      <p:ext uri="{BB962C8B-B14F-4D97-AF65-F5344CB8AC3E}">
        <p14:creationId xmlns:p14="http://schemas.microsoft.com/office/powerpoint/2010/main" val="1183714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“It is a central theme of economics that incentives promote effort and performance, and there is a lot of evidence that they often do (e.g., Gibbons (1997), Lazear (2000)). In other words, contingent rewards serve as “positive reinforcers” for the desired behaviour. In psychology, their effect is much more controversial” (Benabou &amp; Tirole, 2003, p. 489). Over the last decade or two, economists and psychologists have begun to develop a more common understanding of work motivation. A 2003 article in the </a:t>
            </a:r>
            <a:r>
              <a:rPr lang="en-US" sz="1200" i="1" kern="1200" dirty="0">
                <a:solidFill>
                  <a:schemeClr val="tx1"/>
                </a:solidFill>
                <a:effectLst/>
                <a:latin typeface="+mn-lt"/>
                <a:ea typeface="+mn-ea"/>
                <a:cs typeface="+mn-cs"/>
              </a:rPr>
              <a:t>Review of Economics Studies</a:t>
            </a:r>
            <a:r>
              <a:rPr lang="en-US" sz="1200" kern="1200" dirty="0">
                <a:solidFill>
                  <a:schemeClr val="tx1"/>
                </a:solidFill>
                <a:effectLst/>
                <a:latin typeface="+mn-lt"/>
                <a:ea typeface="+mn-ea"/>
                <a:cs typeface="+mn-cs"/>
              </a:rPr>
              <a:t>, for example, asserts that rewards may be only weak reinforcers in the short term and may have hidden costs, becoming negative reinforcers once they are withdrawn (Benabou &amp; Tirole, 2003).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Overjustification effect.</a:t>
            </a:r>
          </a:p>
          <a:p>
            <a:r>
              <a:rPr lang="en-US" sz="1200" kern="1200" dirty="0">
                <a:solidFill>
                  <a:schemeClr val="tx1"/>
                </a:solidFill>
                <a:effectLst/>
                <a:latin typeface="+mn-lt"/>
                <a:ea typeface="+mn-ea"/>
                <a:cs typeface="+mn-cs"/>
              </a:rPr>
              <a:t>SDT: Extrinsic vs. intrinsic motivation. Autonomy, competence, relatedness.</a:t>
            </a:r>
          </a:p>
          <a:p>
            <a:r>
              <a:rPr lang="en-US" dirty="0"/>
              <a:t>Ariely and Grant, 2 excerpts.</a:t>
            </a:r>
          </a:p>
          <a:p>
            <a:r>
              <a:rPr lang="en-US" dirty="0"/>
              <a:t>Job characteristics model. </a:t>
            </a:r>
          </a:p>
        </p:txBody>
      </p:sp>
      <p:sp>
        <p:nvSpPr>
          <p:cNvPr id="4" name="Slide Number Placeholder 3"/>
          <p:cNvSpPr>
            <a:spLocks noGrp="1"/>
          </p:cNvSpPr>
          <p:nvPr>
            <p:ph type="sldNum" sz="quarter" idx="10"/>
          </p:nvPr>
        </p:nvSpPr>
        <p:spPr/>
        <p:txBody>
          <a:bodyPr/>
          <a:lstStyle/>
          <a:p>
            <a:fld id="{24AA3C4F-0F5A-477F-828A-E786232F23B7}" type="slidenum">
              <a:rPr lang="en-US" smtClean="0"/>
              <a:t>40</a:t>
            </a:fld>
            <a:endParaRPr lang="en-US" dirty="0"/>
          </a:p>
        </p:txBody>
      </p:sp>
    </p:spTree>
    <p:extLst>
      <p:ext uri="{BB962C8B-B14F-4D97-AF65-F5344CB8AC3E}">
        <p14:creationId xmlns:p14="http://schemas.microsoft.com/office/powerpoint/2010/main" val="1704646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Hackman and Oldham’s Job Characteristics Model</a:t>
            </a:r>
          </a:p>
        </p:txBody>
      </p:sp>
      <p:sp>
        <p:nvSpPr>
          <p:cNvPr id="4" name="Slide Number Placeholder 3"/>
          <p:cNvSpPr>
            <a:spLocks noGrp="1"/>
          </p:cNvSpPr>
          <p:nvPr>
            <p:ph type="sldNum" sz="quarter" idx="10"/>
          </p:nvPr>
        </p:nvSpPr>
        <p:spPr/>
        <p:txBody>
          <a:bodyPr/>
          <a:lstStyle/>
          <a:p>
            <a:fld id="{24AA3C4F-0F5A-477F-828A-E786232F23B7}" type="slidenum">
              <a:rPr lang="en-US" smtClean="0"/>
              <a:t>42</a:t>
            </a:fld>
            <a:endParaRPr lang="en-US" dirty="0"/>
          </a:p>
        </p:txBody>
      </p:sp>
    </p:spTree>
    <p:extLst>
      <p:ext uri="{BB962C8B-B14F-4D97-AF65-F5344CB8AC3E}">
        <p14:creationId xmlns:p14="http://schemas.microsoft.com/office/powerpoint/2010/main" val="2231858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A3C4F-0F5A-477F-828A-E786232F23B7}" type="slidenum">
              <a:rPr lang="en-US" smtClean="0"/>
              <a:t>43</a:t>
            </a:fld>
            <a:endParaRPr lang="en-US" dirty="0"/>
          </a:p>
        </p:txBody>
      </p:sp>
    </p:spTree>
    <p:extLst>
      <p:ext uri="{BB962C8B-B14F-4D97-AF65-F5344CB8AC3E}">
        <p14:creationId xmlns:p14="http://schemas.microsoft.com/office/powerpoint/2010/main" val="662977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F1EFC-EE89-4E19-8504-DE81830323FB}" type="slidenum">
              <a:rPr lang="en-US" smtClean="0"/>
              <a:t>44</a:t>
            </a:fld>
            <a:endParaRPr lang="en-US" dirty="0"/>
          </a:p>
        </p:txBody>
      </p:sp>
    </p:spTree>
    <p:extLst>
      <p:ext uri="{BB962C8B-B14F-4D97-AF65-F5344CB8AC3E}">
        <p14:creationId xmlns:p14="http://schemas.microsoft.com/office/powerpoint/2010/main" val="2765192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A3C4F-0F5A-477F-828A-E786232F23B7}" type="slidenum">
              <a:rPr lang="en-US" smtClean="0"/>
              <a:t>8</a:t>
            </a:fld>
            <a:endParaRPr lang="en-US" dirty="0"/>
          </a:p>
        </p:txBody>
      </p:sp>
    </p:spTree>
    <p:extLst>
      <p:ext uri="{BB962C8B-B14F-4D97-AF65-F5344CB8AC3E}">
        <p14:creationId xmlns:p14="http://schemas.microsoft.com/office/powerpoint/2010/main" val="2902783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A3C4F-0F5A-477F-828A-E786232F23B7}" type="slidenum">
              <a:rPr lang="en-US" smtClean="0"/>
              <a:t>45</a:t>
            </a:fld>
            <a:endParaRPr lang="en-US" dirty="0"/>
          </a:p>
        </p:txBody>
      </p:sp>
    </p:spTree>
    <p:extLst>
      <p:ext uri="{BB962C8B-B14F-4D97-AF65-F5344CB8AC3E}">
        <p14:creationId xmlns:p14="http://schemas.microsoft.com/office/powerpoint/2010/main" val="3350870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AA3C4F-0F5A-477F-828A-E786232F23B7}" type="slidenum">
              <a:rPr lang="en-US" smtClean="0"/>
              <a:t>9</a:t>
            </a:fld>
            <a:endParaRPr lang="en-US" dirty="0"/>
          </a:p>
        </p:txBody>
      </p:sp>
    </p:spTree>
    <p:extLst>
      <p:ext uri="{BB962C8B-B14F-4D97-AF65-F5344CB8AC3E}">
        <p14:creationId xmlns:p14="http://schemas.microsoft.com/office/powerpoint/2010/main" val="4193331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has evaluated several different types of interventions designed to help individuals carry out the intentions they themselves have, many of which have been or could be fruitfully incorporated into public policy.</a:t>
            </a:r>
          </a:p>
        </p:txBody>
      </p:sp>
      <p:sp>
        <p:nvSpPr>
          <p:cNvPr id="4" name="Slide Number Placeholder 3"/>
          <p:cNvSpPr>
            <a:spLocks noGrp="1"/>
          </p:cNvSpPr>
          <p:nvPr>
            <p:ph type="sldNum" sz="quarter" idx="10"/>
          </p:nvPr>
        </p:nvSpPr>
        <p:spPr/>
        <p:txBody>
          <a:bodyPr/>
          <a:lstStyle/>
          <a:p>
            <a:fld id="{24AA3C4F-0F5A-477F-828A-E786232F23B7}" type="slidenum">
              <a:rPr lang="en-US" smtClean="0"/>
              <a:t>11</a:t>
            </a:fld>
            <a:endParaRPr lang="en-US" dirty="0"/>
          </a:p>
        </p:txBody>
      </p:sp>
    </p:spTree>
    <p:extLst>
      <p:ext uri="{BB962C8B-B14F-4D97-AF65-F5344CB8AC3E}">
        <p14:creationId xmlns:p14="http://schemas.microsoft.com/office/powerpoint/2010/main" val="3552150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A3C4F-0F5A-477F-828A-E786232F23B7}" type="slidenum">
              <a:rPr lang="en-US" smtClean="0"/>
              <a:t>12</a:t>
            </a:fld>
            <a:endParaRPr lang="en-US" dirty="0"/>
          </a:p>
        </p:txBody>
      </p:sp>
    </p:spTree>
    <p:extLst>
      <p:ext uri="{BB962C8B-B14F-4D97-AF65-F5344CB8AC3E}">
        <p14:creationId xmlns:p14="http://schemas.microsoft.com/office/powerpoint/2010/main" val="1216416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https://www.nytimes.com/2016/12/06/books/review/michael-lewis-undoing-project.html</a:t>
            </a:r>
          </a:p>
          <a:p>
            <a:r>
              <a:rPr lang="en-US" dirty="0"/>
              <a:t>Michael Lewis (Moneyball), book The Undoing Project</a:t>
            </a:r>
          </a:p>
        </p:txBody>
      </p:sp>
      <p:sp>
        <p:nvSpPr>
          <p:cNvPr id="4" name="Slide Number Placeholder 3"/>
          <p:cNvSpPr>
            <a:spLocks noGrp="1"/>
          </p:cNvSpPr>
          <p:nvPr>
            <p:ph type="sldNum" sz="quarter" idx="10"/>
          </p:nvPr>
        </p:nvSpPr>
        <p:spPr/>
        <p:txBody>
          <a:bodyPr/>
          <a:lstStyle/>
          <a:p>
            <a:fld id="{E0795F97-087E-4590-AEF8-CD6635702CE2}" type="slidenum">
              <a:rPr lang="en-US" smtClean="0"/>
              <a:t>13</a:t>
            </a:fld>
            <a:endParaRPr lang="en-US"/>
          </a:p>
        </p:txBody>
      </p:sp>
    </p:spTree>
    <p:extLst>
      <p:ext uri="{BB962C8B-B14F-4D97-AF65-F5344CB8AC3E}">
        <p14:creationId xmlns:p14="http://schemas.microsoft.com/office/powerpoint/2010/main" val="2648202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Diener and </a:t>
            </a:r>
            <a:r>
              <a:rPr lang="en-US" dirty="0" err="1"/>
              <a:t>Wallbom</a:t>
            </a:r>
            <a:r>
              <a:rPr lang="en-US" dirty="0"/>
              <a:t> (1976). B</a:t>
            </a:r>
            <a:r>
              <a:rPr lang="en-US" sz="1200" b="0" i="0" kern="1200" dirty="0">
                <a:solidFill>
                  <a:schemeClr val="tx1"/>
                </a:solidFill>
                <a:effectLst/>
                <a:latin typeface="+mn-lt"/>
                <a:ea typeface="+mn-ea"/>
                <a:cs typeface="+mn-cs"/>
              </a:rPr>
              <a:t>ased on </a:t>
            </a:r>
            <a:r>
              <a:rPr lang="en-US" sz="1200" b="0" i="0" u="none" strike="noStrike" kern="1200" dirty="0">
                <a:solidFill>
                  <a:schemeClr val="tx1"/>
                </a:solidFill>
                <a:effectLst/>
                <a:latin typeface="+mn-lt"/>
                <a:ea typeface="+mn-ea"/>
                <a:cs typeface="+mn-cs"/>
                <a:hlinkClick r:id="rId3"/>
              </a:rPr>
              <a:t>Zimbardo's (1970)</a:t>
            </a:r>
            <a:r>
              <a:rPr lang="en-US" sz="1200" b="0" i="0" kern="1200" dirty="0">
                <a:solidFill>
                  <a:schemeClr val="tx1"/>
                </a:solidFill>
                <a:effectLst/>
                <a:latin typeface="+mn-lt"/>
                <a:ea typeface="+mn-ea"/>
                <a:cs typeface="+mn-cs"/>
              </a:rPr>
              <a:t> theory of deindividuation and </a:t>
            </a:r>
            <a:r>
              <a:rPr lang="en-US" sz="1200" b="0" i="0" u="none" strike="noStrike" kern="1200" dirty="0">
                <a:solidFill>
                  <a:schemeClr val="tx1"/>
                </a:solidFill>
                <a:effectLst/>
                <a:latin typeface="+mn-lt"/>
                <a:ea typeface="+mn-ea"/>
                <a:cs typeface="+mn-cs"/>
                <a:hlinkClick r:id="rId4"/>
              </a:rPr>
              <a:t>Duval and </a:t>
            </a:r>
            <a:r>
              <a:rPr lang="en-US" sz="1200" b="0" i="0" u="none" strike="noStrike" kern="1200" dirty="0" err="1">
                <a:solidFill>
                  <a:schemeClr val="tx1"/>
                </a:solidFill>
                <a:effectLst/>
                <a:latin typeface="+mn-lt"/>
                <a:ea typeface="+mn-ea"/>
                <a:cs typeface="+mn-cs"/>
                <a:hlinkClick r:id="rId4"/>
              </a:rPr>
              <a:t>Wicklund's</a:t>
            </a:r>
            <a:r>
              <a:rPr lang="en-US" sz="1200" b="0" i="0" u="none" strike="noStrike" kern="1200" dirty="0">
                <a:solidFill>
                  <a:schemeClr val="tx1"/>
                </a:solidFill>
                <a:effectLst/>
                <a:latin typeface="+mn-lt"/>
                <a:ea typeface="+mn-ea"/>
                <a:cs typeface="+mn-cs"/>
                <a:hlinkClick r:id="rId4"/>
              </a:rPr>
              <a:t> (1972)</a:t>
            </a:r>
            <a:r>
              <a:rPr lang="en-US" sz="1200" b="0" i="0" kern="1200" dirty="0">
                <a:solidFill>
                  <a:schemeClr val="tx1"/>
                </a:solidFill>
                <a:effectLst/>
                <a:latin typeface="+mn-lt"/>
                <a:ea typeface="+mn-ea"/>
                <a:cs typeface="+mn-cs"/>
              </a:rPr>
              <a:t> theory of “objective self-awareness” it was predicted that self-awareness would lead to a decrease in transgressive behavior. Subjects were either made self-aware (seated in front of a mirror listening to their own tape-recorded voice) or </a:t>
            </a:r>
            <a:r>
              <a:rPr lang="en-US" sz="1200" b="0" i="0" kern="1200" dirty="0" err="1">
                <a:solidFill>
                  <a:schemeClr val="tx1"/>
                </a:solidFill>
                <a:effectLst/>
                <a:latin typeface="+mn-lt"/>
                <a:ea typeface="+mn-ea"/>
                <a:cs typeface="+mn-cs"/>
              </a:rPr>
              <a:t>nonself</a:t>
            </a:r>
            <a:r>
              <a:rPr lang="en-US" sz="1200" b="0" i="0" kern="1200" dirty="0">
                <a:solidFill>
                  <a:schemeClr val="tx1"/>
                </a:solidFill>
                <a:effectLst/>
                <a:latin typeface="+mn-lt"/>
                <a:ea typeface="+mn-ea"/>
                <a:cs typeface="+mn-cs"/>
              </a:rPr>
              <a:t>-aware (seated to the side of the mirror listening to another's voice) and were given an opportunity to cheat on an anagrams test. Significantly more cheated in the </a:t>
            </a:r>
            <a:r>
              <a:rPr lang="en-US" sz="1200" b="0" i="0" kern="1200" dirty="0" err="1">
                <a:solidFill>
                  <a:schemeClr val="tx1"/>
                </a:solidFill>
                <a:effectLst/>
                <a:latin typeface="+mn-lt"/>
                <a:ea typeface="+mn-ea"/>
                <a:cs typeface="+mn-cs"/>
              </a:rPr>
              <a:t>nonself</a:t>
            </a:r>
            <a:r>
              <a:rPr lang="en-US" sz="1200" b="0" i="0" kern="1200" dirty="0">
                <a:solidFill>
                  <a:schemeClr val="tx1"/>
                </a:solidFill>
                <a:effectLst/>
                <a:latin typeface="+mn-lt"/>
                <a:ea typeface="+mn-ea"/>
                <a:cs typeface="+mn-cs"/>
              </a:rPr>
              <a:t>-aware condition (71%) than in the self-aware condition (7%). </a:t>
            </a:r>
            <a:endParaRPr lang="en-US" dirty="0"/>
          </a:p>
        </p:txBody>
      </p:sp>
      <p:sp>
        <p:nvSpPr>
          <p:cNvPr id="4" name="Slide Number Placeholder 3"/>
          <p:cNvSpPr>
            <a:spLocks noGrp="1"/>
          </p:cNvSpPr>
          <p:nvPr>
            <p:ph type="sldNum" sz="quarter" idx="10"/>
          </p:nvPr>
        </p:nvSpPr>
        <p:spPr/>
        <p:txBody>
          <a:bodyPr/>
          <a:lstStyle/>
          <a:p>
            <a:fld id="{F2BABAF7-9586-478C-AA3A-0F98C53206A8}" type="slidenum">
              <a:rPr lang="en-US" smtClean="0"/>
              <a:t>16</a:t>
            </a:fld>
            <a:endParaRPr lang="en-US"/>
          </a:p>
        </p:txBody>
      </p:sp>
    </p:spTree>
    <p:extLst>
      <p:ext uri="{BB962C8B-B14F-4D97-AF65-F5344CB8AC3E}">
        <p14:creationId xmlns:p14="http://schemas.microsoft.com/office/powerpoint/2010/main" val="3419474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https://behavioralpolicy.org/wp-content/uploads/2017/05/BSP_vol1is2_Congdon.pdf</a:t>
            </a:r>
          </a:p>
          <a:p>
            <a:endParaRPr lang="en-US" dirty="0"/>
          </a:p>
          <a:p>
            <a:r>
              <a:rPr lang="en-US" dirty="0"/>
              <a:t>To promote more accurate self-reporting of the sales and, consequently, more accurate payments of the IFF, SBST and GSA introduced a required signature box at the top of an online payment form for a random sample of roughly 18,000 contractors. The signature box asked contractors to confirm the truth and accuracy of the information they were about to report. This intervention is based on research showing that requiring people to sign their names to confirm the accuracy of self-reported statements at the top of a form can reduce self-reporting errors.7 Results demonstrated that the signature box at the top of the form was effective. The median self-reported sales amount was $445 higher for vendors signing at the top of the form compared with those vendors who were not required to make this confirmation. The combined amounts collected totaled $28.6 million from those for whom the confirmation was required, compared with $27.0 million from those for whom it was not. In other words, by introducing the signature box, the federal government collected an additional $1.59 million in fees in a single quarter.</a:t>
            </a:r>
          </a:p>
          <a:p>
            <a:endParaRPr lang="en-US" dirty="0"/>
          </a:p>
        </p:txBody>
      </p:sp>
      <p:sp>
        <p:nvSpPr>
          <p:cNvPr id="4" name="Slide Number Placeholder 3"/>
          <p:cNvSpPr>
            <a:spLocks noGrp="1"/>
          </p:cNvSpPr>
          <p:nvPr>
            <p:ph type="sldNum" sz="quarter" idx="5"/>
          </p:nvPr>
        </p:nvSpPr>
        <p:spPr/>
        <p:txBody>
          <a:bodyPr/>
          <a:lstStyle/>
          <a:p>
            <a:fld id="{24AA3C4F-0F5A-477F-828A-E786232F23B7}" type="slidenum">
              <a:rPr lang="en-US" smtClean="0"/>
              <a:t>18</a:t>
            </a:fld>
            <a:endParaRPr lang="en-US" dirty="0"/>
          </a:p>
        </p:txBody>
      </p:sp>
    </p:spTree>
    <p:extLst>
      <p:ext uri="{BB962C8B-B14F-4D97-AF65-F5344CB8AC3E}">
        <p14:creationId xmlns:p14="http://schemas.microsoft.com/office/powerpoint/2010/main" val="38096021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62050" y="2235200"/>
            <a:ext cx="6858000" cy="2387600"/>
          </a:xfrm>
        </p:spPr>
        <p:txBody>
          <a:bodyPr anchor="b"/>
          <a:lstStyle>
            <a:lvl1pPr algn="ctr">
              <a:defRPr sz="6000" b="1" baseline="0"/>
            </a:lvl1pPr>
          </a:lstStyle>
          <a:p>
            <a:r>
              <a:rPr lang="en-US" dirty="0"/>
              <a:t>Click to add the </a:t>
            </a:r>
            <a:r>
              <a:rPr lang="en-US" sz="6000" dirty="0"/>
              <a:t>presentation title</a:t>
            </a:r>
            <a:br>
              <a:rPr lang="en-US" dirty="0"/>
            </a:br>
            <a:endParaRPr lang="en-US" dirty="0"/>
          </a:p>
        </p:txBody>
      </p:sp>
      <p:sp>
        <p:nvSpPr>
          <p:cNvPr id="3" name="Subtitle 2"/>
          <p:cNvSpPr>
            <a:spLocks noGrp="1"/>
          </p:cNvSpPr>
          <p:nvPr>
            <p:ph type="subTitle" idx="1" hasCustomPrompt="1"/>
          </p:nvPr>
        </p:nvSpPr>
        <p:spPr>
          <a:xfrm>
            <a:off x="1862050" y="5264583"/>
            <a:ext cx="6858000" cy="1260908"/>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Click to add the subtitle (name, event, date)</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2898" t="17871" r="12111"/>
          <a:stretch/>
        </p:blipFill>
        <p:spPr>
          <a:xfrm rot="16200000">
            <a:off x="-2637222" y="2637223"/>
            <a:ext cx="6858001" cy="1583555"/>
          </a:xfrm>
          <a:prstGeom prst="rect">
            <a:avLst/>
          </a:pr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89106" t="17871" r="2661"/>
          <a:stretch/>
        </p:blipFill>
        <p:spPr>
          <a:xfrm rot="16200000">
            <a:off x="5081444" y="-3497888"/>
            <a:ext cx="564668" cy="7560444"/>
          </a:xfrm>
          <a:prstGeom prst="rect">
            <a:avLst/>
          </a:prstGeom>
        </p:spPr>
      </p:pic>
    </p:spTree>
    <p:extLst>
      <p:ext uri="{BB962C8B-B14F-4D97-AF65-F5344CB8AC3E}">
        <p14:creationId xmlns:p14="http://schemas.microsoft.com/office/powerpoint/2010/main" val="871738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7246" t="23069" r="64724" b="37949"/>
          <a:stretch/>
        </p:blipFill>
        <p:spPr>
          <a:xfrm>
            <a:off x="789319" y="6521392"/>
            <a:ext cx="8354681" cy="336608"/>
          </a:xfrm>
          <a:prstGeom prst="rect">
            <a:avLst/>
          </a:prstGeom>
        </p:spPr>
      </p:pic>
      <p:sp>
        <p:nvSpPr>
          <p:cNvPr id="2" name="Title 1"/>
          <p:cNvSpPr>
            <a:spLocks noGrp="1"/>
          </p:cNvSpPr>
          <p:nvPr>
            <p:ph type="title" hasCustomPrompt="1"/>
          </p:nvPr>
        </p:nvSpPr>
        <p:spPr>
          <a:xfrm>
            <a:off x="931024" y="365127"/>
            <a:ext cx="7886700" cy="1064662"/>
          </a:xfrm>
        </p:spPr>
        <p:txBody>
          <a:bodyPr/>
          <a:lstStyle>
            <a:lvl1pPr>
              <a:defRPr b="1"/>
            </a:lvl1pPr>
          </a:lstStyle>
          <a:p>
            <a:r>
              <a:rPr lang="en-US" dirty="0"/>
              <a:t>Click to edit slide title</a:t>
            </a:r>
          </a:p>
        </p:txBody>
      </p:sp>
      <p:sp>
        <p:nvSpPr>
          <p:cNvPr id="3" name="Content Placeholder 2"/>
          <p:cNvSpPr>
            <a:spLocks noGrp="1"/>
          </p:cNvSpPr>
          <p:nvPr>
            <p:ph idx="1" hasCustomPrompt="1"/>
          </p:nvPr>
        </p:nvSpPr>
        <p:spPr>
          <a:xfrm>
            <a:off x="931024" y="1679171"/>
            <a:ext cx="7886700" cy="4497792"/>
          </a:xfrm>
        </p:spPr>
        <p:txBody>
          <a:bodyPr/>
          <a:lstStyle>
            <a:lvl1pPr>
              <a:defRPr baseline="0"/>
            </a:lvl1pPr>
            <a:lvl2pPr>
              <a:defRPr baseline="0"/>
            </a:lvl2pPr>
            <a:lvl3pPr>
              <a:defRPr baseline="0"/>
            </a:lvl3pPr>
            <a:lvl4pPr>
              <a:defRPr baseline="0"/>
            </a:lvl4pPr>
            <a:lvl5pPr>
              <a:defRPr baseline="0"/>
            </a:lvl5pPr>
          </a:lstStyle>
          <a:p>
            <a:pPr lvl="0"/>
            <a:r>
              <a:rPr lang="en-US" dirty="0"/>
              <a:t>Click to add text, first level</a:t>
            </a:r>
          </a:p>
          <a:p>
            <a:pPr lvl="1"/>
            <a:r>
              <a:rPr lang="en-US" dirty="0"/>
              <a:t>Text, second level</a:t>
            </a:r>
          </a:p>
          <a:p>
            <a:pPr lvl="2"/>
            <a:r>
              <a:rPr lang="en-US" dirty="0"/>
              <a:t>Text, third level</a:t>
            </a:r>
          </a:p>
          <a:p>
            <a:pPr lvl="3"/>
            <a:r>
              <a:rPr lang="en-US" dirty="0"/>
              <a:t>Text, fourth level</a:t>
            </a:r>
          </a:p>
          <a:p>
            <a:pPr lvl="4"/>
            <a:r>
              <a:rPr lang="en-US" dirty="0"/>
              <a:t>Text, fifth level</a:t>
            </a:r>
          </a:p>
        </p:txBody>
      </p:sp>
      <p:sp>
        <p:nvSpPr>
          <p:cNvPr id="5" name="Footer Placeholder 4"/>
          <p:cNvSpPr>
            <a:spLocks noGrp="1"/>
          </p:cNvSpPr>
          <p:nvPr>
            <p:ph type="ftr" sz="quarter" idx="11"/>
          </p:nvPr>
        </p:nvSpPr>
        <p:spPr>
          <a:xfrm>
            <a:off x="3045575" y="6474051"/>
            <a:ext cx="3086100" cy="365125"/>
          </a:xfrm>
        </p:spPr>
        <p:txBody>
          <a:bodyPr/>
          <a:lstStyle>
            <a:lvl1pPr>
              <a:defRPr b="1">
                <a:solidFill>
                  <a:srgbClr val="002060"/>
                </a:solidFill>
              </a:defRPr>
            </a:lvl1pPr>
          </a:lstStyle>
          <a:p>
            <a:r>
              <a:rPr lang="en-US" dirty="0"/>
              <a:t>www.unjiu.org</a:t>
            </a:r>
          </a:p>
        </p:txBody>
      </p:sp>
      <p:sp>
        <p:nvSpPr>
          <p:cNvPr id="6" name="Slide Number Placeholder 5"/>
          <p:cNvSpPr>
            <a:spLocks noGrp="1"/>
          </p:cNvSpPr>
          <p:nvPr>
            <p:ph type="sldNum" sz="quarter" idx="12"/>
          </p:nvPr>
        </p:nvSpPr>
        <p:spPr>
          <a:xfrm>
            <a:off x="6760324" y="6492875"/>
            <a:ext cx="2057400" cy="365125"/>
          </a:xfrm>
        </p:spPr>
        <p:txBody>
          <a:bodyPr/>
          <a:lstStyle>
            <a:lvl1pPr>
              <a:defRPr>
                <a:solidFill>
                  <a:srgbClr val="002060"/>
                </a:solidFill>
              </a:defRPr>
            </a:lvl1pPr>
          </a:lstStyle>
          <a:p>
            <a:fld id="{4B7089FF-019A-4C6F-9750-2CDB39FA8EB8}" type="slidenum">
              <a:rPr lang="en-US" smtClean="0"/>
              <a:pPr/>
              <a:t>‹#›</a:t>
            </a:fld>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7246" t="23069" r="7464" b="35995"/>
          <a:stretch/>
        </p:blipFill>
        <p:spPr>
          <a:xfrm rot="16200000">
            <a:off x="-3034340" y="3034341"/>
            <a:ext cx="6858001" cy="789320"/>
          </a:xfrm>
          <a:prstGeom prst="rect">
            <a:avLst/>
          </a:prstGeom>
        </p:spPr>
      </p:pic>
    </p:spTree>
    <p:extLst>
      <p:ext uri="{BB962C8B-B14F-4D97-AF65-F5344CB8AC3E}">
        <p14:creationId xmlns:p14="http://schemas.microsoft.com/office/powerpoint/2010/main" val="1568634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4C25DE-3F4D-44F5-B94D-D257055F3F51}" type="datetimeFigureOut">
              <a:rPr lang="en-US" smtClean="0"/>
              <a:t>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4E022B8-6622-4A6C-954F-824048E0A6C6}" type="slidenum">
              <a:rPr lang="en-US" smtClean="0"/>
              <a:t>‹#›</a:t>
            </a:fld>
            <a:endParaRPr lang="en-US" dirty="0"/>
          </a:p>
        </p:txBody>
      </p:sp>
    </p:spTree>
    <p:extLst>
      <p:ext uri="{BB962C8B-B14F-4D97-AF65-F5344CB8AC3E}">
        <p14:creationId xmlns:p14="http://schemas.microsoft.com/office/powerpoint/2010/main" val="2787673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4C25DE-3F4D-44F5-B94D-D257055F3F51}" type="datetimeFigureOut">
              <a:rPr lang="en-US" smtClean="0"/>
              <a:t>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4E022B8-6622-4A6C-954F-824048E0A6C6}" type="slidenum">
              <a:rPr lang="en-US" smtClean="0"/>
              <a:t>‹#›</a:t>
            </a:fld>
            <a:endParaRPr lang="en-US" dirty="0"/>
          </a:p>
        </p:txBody>
      </p:sp>
    </p:spTree>
    <p:extLst>
      <p:ext uri="{BB962C8B-B14F-4D97-AF65-F5344CB8AC3E}">
        <p14:creationId xmlns:p14="http://schemas.microsoft.com/office/powerpoint/2010/main" val="2350017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6861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2B3FCD-60EF-457D-AF9A-88ADB56FED28}" type="datetime1">
              <a:rPr lang="en-US" smtClean="0"/>
              <a:t>2/7/2019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www.unjiu.org</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44620-4DB0-4BFD-9464-57D972E6E039}" type="slidenum">
              <a:rPr lang="en-US" smtClean="0"/>
              <a:t>‹#›</a:t>
            </a:fld>
            <a:endParaRPr lang="en-US"/>
          </a:p>
        </p:txBody>
      </p:sp>
    </p:spTree>
    <p:extLst>
      <p:ext uri="{BB962C8B-B14F-4D97-AF65-F5344CB8AC3E}">
        <p14:creationId xmlns:p14="http://schemas.microsoft.com/office/powerpoint/2010/main" val="1249412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618740"/>
            <a:ext cx="7376160" cy="1620520"/>
          </a:xfrm>
        </p:spPr>
        <p:txBody>
          <a:bodyPr>
            <a:noAutofit/>
          </a:bodyPr>
          <a:lstStyle/>
          <a:p>
            <a:r>
              <a:rPr lang="en-US" sz="3500" b="0" dirty="0">
                <a:latin typeface="+mn-lt"/>
              </a:rPr>
              <a:t>Using </a:t>
            </a:r>
            <a:r>
              <a:rPr lang="en-US" sz="3500" b="0" dirty="0" err="1">
                <a:latin typeface="+mn-lt"/>
              </a:rPr>
              <a:t>Behavioural</a:t>
            </a:r>
            <a:r>
              <a:rPr lang="en-US" sz="3500" b="0" dirty="0">
                <a:latin typeface="+mn-lt"/>
              </a:rPr>
              <a:t> Approaches in Organizational Change Management: </a:t>
            </a:r>
            <a:br>
              <a:rPr lang="en-US" sz="3500" b="0" dirty="0">
                <a:latin typeface="+mn-lt"/>
              </a:rPr>
            </a:br>
            <a:r>
              <a:rPr lang="en-US" sz="3000" b="0" dirty="0">
                <a:latin typeface="+mn-lt"/>
              </a:rPr>
              <a:t>Lessons and Opportunities for the UN System</a:t>
            </a:r>
            <a:endParaRPr lang="en-US" sz="3000" dirty="0">
              <a:latin typeface="+mn-lt"/>
            </a:endParaRPr>
          </a:p>
        </p:txBody>
      </p:sp>
      <p:sp>
        <p:nvSpPr>
          <p:cNvPr id="3" name="Subtitle 2"/>
          <p:cNvSpPr>
            <a:spLocks noGrp="1"/>
          </p:cNvSpPr>
          <p:nvPr>
            <p:ph type="subTitle" idx="1"/>
          </p:nvPr>
        </p:nvSpPr>
        <p:spPr>
          <a:xfrm>
            <a:off x="1625600" y="5831760"/>
            <a:ext cx="5133570" cy="1026240"/>
          </a:xfrm>
        </p:spPr>
        <p:txBody>
          <a:bodyPr>
            <a:normAutofit/>
          </a:bodyPr>
          <a:lstStyle/>
          <a:p>
            <a:pPr algn="l">
              <a:lnSpc>
                <a:spcPct val="100000"/>
              </a:lnSpc>
              <a:spcBef>
                <a:spcPts val="0"/>
              </a:spcBef>
            </a:pPr>
            <a:r>
              <a:rPr lang="en-US" sz="1500" dirty="0"/>
              <a:t>Lori Foster, Ph.D.</a:t>
            </a:r>
          </a:p>
          <a:p>
            <a:pPr algn="l">
              <a:lnSpc>
                <a:spcPct val="100000"/>
              </a:lnSpc>
              <a:spcBef>
                <a:spcPts val="0"/>
              </a:spcBef>
            </a:pPr>
            <a:r>
              <a:rPr lang="en-US" sz="1500" dirty="0"/>
              <a:t>Professor of Psychology</a:t>
            </a:r>
          </a:p>
          <a:p>
            <a:pPr algn="l">
              <a:lnSpc>
                <a:spcPct val="100000"/>
              </a:lnSpc>
              <a:spcBef>
                <a:spcPts val="0"/>
              </a:spcBef>
            </a:pPr>
            <a:r>
              <a:rPr lang="en-US" sz="1500" dirty="0"/>
              <a:t>North Carolina State University, USA</a:t>
            </a:r>
          </a:p>
          <a:p>
            <a:pPr algn="l">
              <a:lnSpc>
                <a:spcPct val="100000"/>
              </a:lnSpc>
              <a:spcBef>
                <a:spcPts val="0"/>
              </a:spcBef>
            </a:pPr>
            <a:r>
              <a:rPr lang="en-US" sz="1500" dirty="0"/>
              <a:t>University of Cape Town, South Africa</a:t>
            </a:r>
          </a:p>
          <a:p>
            <a:pPr algn="l">
              <a:lnSpc>
                <a:spcPct val="100000"/>
              </a:lnSpc>
              <a:spcBef>
                <a:spcPts val="0"/>
              </a:spcBef>
            </a:pPr>
            <a:endParaRPr lang="en-US" sz="1500" dirty="0"/>
          </a:p>
        </p:txBody>
      </p:sp>
      <p:sp>
        <p:nvSpPr>
          <p:cNvPr id="4" name="Subtitle 2">
            <a:extLst>
              <a:ext uri="{FF2B5EF4-FFF2-40B4-BE49-F238E27FC236}">
                <a16:creationId xmlns:a16="http://schemas.microsoft.com/office/drawing/2014/main" id="{46420D59-F054-4D4E-8DBA-393735FFF538}"/>
              </a:ext>
            </a:extLst>
          </p:cNvPr>
          <p:cNvSpPr txBox="1">
            <a:spLocks/>
          </p:cNvSpPr>
          <p:nvPr/>
        </p:nvSpPr>
        <p:spPr>
          <a:xfrm>
            <a:off x="5019040" y="674967"/>
            <a:ext cx="3982720" cy="1026240"/>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20000"/>
              </a:lnSpc>
              <a:spcBef>
                <a:spcPts val="0"/>
              </a:spcBef>
            </a:pPr>
            <a:r>
              <a:rPr lang="en-US" sz="1500" dirty="0"/>
              <a:t>05 February 2019</a:t>
            </a:r>
          </a:p>
          <a:p>
            <a:pPr algn="r">
              <a:lnSpc>
                <a:spcPct val="120000"/>
              </a:lnSpc>
              <a:spcBef>
                <a:spcPts val="0"/>
              </a:spcBef>
            </a:pPr>
            <a:r>
              <a:rPr lang="en-US" sz="1500" dirty="0"/>
              <a:t>Joint Inspection Unit of the United Nations System</a:t>
            </a:r>
          </a:p>
          <a:p>
            <a:pPr algn="r">
              <a:lnSpc>
                <a:spcPct val="120000"/>
              </a:lnSpc>
              <a:spcBef>
                <a:spcPts val="0"/>
              </a:spcBef>
            </a:pPr>
            <a:r>
              <a:rPr lang="en-US" sz="1500" dirty="0"/>
              <a:t>Geneva, Switzerland</a:t>
            </a:r>
          </a:p>
        </p:txBody>
      </p:sp>
    </p:spTree>
    <p:extLst>
      <p:ext uri="{BB962C8B-B14F-4D97-AF65-F5344CB8AC3E}">
        <p14:creationId xmlns:p14="http://schemas.microsoft.com/office/powerpoint/2010/main" val="1312277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C3E13F-00B8-4305-A8E9-44D67A109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367"/>
            <a:ext cx="9144000" cy="6697266"/>
          </a:xfrm>
          <a:prstGeom prst="rect">
            <a:avLst/>
          </a:prstGeom>
        </p:spPr>
      </p:pic>
    </p:spTree>
    <p:extLst>
      <p:ext uri="{BB962C8B-B14F-4D97-AF65-F5344CB8AC3E}">
        <p14:creationId xmlns:p14="http://schemas.microsoft.com/office/powerpoint/2010/main" val="595383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36320" y="622999"/>
            <a:ext cx="8107680" cy="325566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000" b="1" dirty="0"/>
              <a:t>People may want to:</a:t>
            </a:r>
          </a:p>
          <a:p>
            <a:pPr marL="571500" indent="-571500">
              <a:lnSpc>
                <a:spcPct val="100000"/>
              </a:lnSpc>
              <a:buFont typeface="Arial" panose="020B0604020202020204" pitchFamily="34" charset="0"/>
              <a:buChar char="•"/>
            </a:pPr>
            <a:r>
              <a:rPr lang="en-US" sz="3000" b="1" dirty="0"/>
              <a:t>attend a training</a:t>
            </a:r>
          </a:p>
          <a:p>
            <a:pPr marL="571500" indent="-571500">
              <a:lnSpc>
                <a:spcPct val="100000"/>
              </a:lnSpc>
              <a:buFont typeface="Arial" panose="020B0604020202020204" pitchFamily="34" charset="0"/>
              <a:buChar char="•"/>
            </a:pPr>
            <a:r>
              <a:rPr lang="en-US" sz="3000" b="1" dirty="0"/>
              <a:t>use a new technology</a:t>
            </a:r>
          </a:p>
          <a:p>
            <a:pPr marL="571500" indent="-571500">
              <a:lnSpc>
                <a:spcPct val="100000"/>
              </a:lnSpc>
              <a:buFont typeface="Arial" panose="020B0604020202020204" pitchFamily="34" charset="0"/>
              <a:buChar char="•"/>
            </a:pPr>
            <a:r>
              <a:rPr lang="en-US" sz="3000" b="1" dirty="0"/>
              <a:t>comply with a new procedure</a:t>
            </a:r>
          </a:p>
          <a:p>
            <a:pPr marL="571500" indent="-571500">
              <a:lnSpc>
                <a:spcPct val="100000"/>
              </a:lnSpc>
              <a:buFont typeface="Arial" panose="020B0604020202020204" pitchFamily="34" charset="0"/>
              <a:buChar char="•"/>
            </a:pPr>
            <a:r>
              <a:rPr lang="en-US" sz="3000" b="1" dirty="0"/>
              <a:t>provide regular performance feedback</a:t>
            </a:r>
          </a:p>
          <a:p>
            <a:pPr marL="571500" indent="-571500">
              <a:lnSpc>
                <a:spcPct val="100000"/>
              </a:lnSpc>
              <a:buFont typeface="Arial" panose="020B0604020202020204" pitchFamily="34" charset="0"/>
              <a:buChar char="•"/>
            </a:pPr>
            <a:r>
              <a:rPr lang="en-US" sz="3000" b="1" dirty="0"/>
              <a:t>etc.</a:t>
            </a:r>
          </a:p>
          <a:p>
            <a:pPr>
              <a:lnSpc>
                <a:spcPct val="100000"/>
              </a:lnSpc>
            </a:pPr>
            <a:r>
              <a:rPr lang="en-US" sz="4000" b="1" dirty="0"/>
              <a:t>…but may fail to follow through on their intentions for a variety of reasons.</a:t>
            </a:r>
            <a:endParaRPr lang="en-US" sz="2000" b="1" dirty="0"/>
          </a:p>
        </p:txBody>
      </p:sp>
    </p:spTree>
    <p:extLst>
      <p:ext uri="{BB962C8B-B14F-4D97-AF65-F5344CB8AC3E}">
        <p14:creationId xmlns:p14="http://schemas.microsoft.com/office/powerpoint/2010/main" val="3776873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21260" y="495780"/>
            <a:ext cx="3615503" cy="97468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5000" b="1" dirty="0"/>
              <a:t>Present Bias</a:t>
            </a:r>
          </a:p>
        </p:txBody>
      </p:sp>
      <p:sp>
        <p:nvSpPr>
          <p:cNvPr id="4" name="Title 1"/>
          <p:cNvSpPr txBox="1">
            <a:spLocks/>
          </p:cNvSpPr>
          <p:nvPr/>
        </p:nvSpPr>
        <p:spPr>
          <a:xfrm>
            <a:off x="4407139" y="82223"/>
            <a:ext cx="4275876" cy="97468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5000" b="1" dirty="0"/>
              <a:t>Overconfidence</a:t>
            </a:r>
          </a:p>
        </p:txBody>
      </p:sp>
      <p:sp>
        <p:nvSpPr>
          <p:cNvPr id="5" name="Title 1"/>
          <p:cNvSpPr txBox="1">
            <a:spLocks/>
          </p:cNvSpPr>
          <p:nvPr/>
        </p:nvSpPr>
        <p:spPr>
          <a:xfrm>
            <a:off x="766992" y="5242646"/>
            <a:ext cx="4548632" cy="97468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5000" b="1" dirty="0"/>
              <a:t>Hassle Factors</a:t>
            </a:r>
          </a:p>
        </p:txBody>
      </p:sp>
      <p:sp>
        <p:nvSpPr>
          <p:cNvPr id="6" name="Title 1"/>
          <p:cNvSpPr txBox="1">
            <a:spLocks/>
          </p:cNvSpPr>
          <p:nvPr/>
        </p:nvSpPr>
        <p:spPr>
          <a:xfrm>
            <a:off x="1517663" y="3471283"/>
            <a:ext cx="3615503" cy="97468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5000" b="1" dirty="0"/>
              <a:t>Temptation</a:t>
            </a:r>
          </a:p>
        </p:txBody>
      </p:sp>
      <p:sp>
        <p:nvSpPr>
          <p:cNvPr id="7" name="Title 1"/>
          <p:cNvSpPr txBox="1">
            <a:spLocks/>
          </p:cNvSpPr>
          <p:nvPr/>
        </p:nvSpPr>
        <p:spPr>
          <a:xfrm>
            <a:off x="4564953" y="2731114"/>
            <a:ext cx="3615503" cy="97468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5000" b="1" dirty="0"/>
              <a:t>Inattention</a:t>
            </a:r>
          </a:p>
        </p:txBody>
      </p:sp>
      <p:sp>
        <p:nvSpPr>
          <p:cNvPr id="8" name="Title 1"/>
          <p:cNvSpPr txBox="1">
            <a:spLocks/>
          </p:cNvSpPr>
          <p:nvPr/>
        </p:nvSpPr>
        <p:spPr>
          <a:xfrm>
            <a:off x="4564953" y="4334219"/>
            <a:ext cx="4118062" cy="97468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5000" b="1" dirty="0"/>
              <a:t>Procrastination</a:t>
            </a:r>
          </a:p>
        </p:txBody>
      </p:sp>
      <p:sp>
        <p:nvSpPr>
          <p:cNvPr id="9" name="Title 1">
            <a:extLst>
              <a:ext uri="{FF2B5EF4-FFF2-40B4-BE49-F238E27FC236}">
                <a16:creationId xmlns:a16="http://schemas.microsoft.com/office/drawing/2014/main" id="{A066D608-D941-43E1-8302-3A0E71F6E261}"/>
              </a:ext>
            </a:extLst>
          </p:cNvPr>
          <p:cNvSpPr txBox="1">
            <a:spLocks/>
          </p:cNvSpPr>
          <p:nvPr/>
        </p:nvSpPr>
        <p:spPr>
          <a:xfrm>
            <a:off x="766992" y="1924683"/>
            <a:ext cx="4109655" cy="97468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5000" b="1" dirty="0"/>
              <a:t>Status Quo Bias</a:t>
            </a:r>
          </a:p>
        </p:txBody>
      </p:sp>
      <p:sp>
        <p:nvSpPr>
          <p:cNvPr id="10" name="Title 1">
            <a:extLst>
              <a:ext uri="{FF2B5EF4-FFF2-40B4-BE49-F238E27FC236}">
                <a16:creationId xmlns:a16="http://schemas.microsoft.com/office/drawing/2014/main" id="{500619DC-20A3-4252-853D-03269254A461}"/>
              </a:ext>
            </a:extLst>
          </p:cNvPr>
          <p:cNvSpPr txBox="1">
            <a:spLocks/>
          </p:cNvSpPr>
          <p:nvPr/>
        </p:nvSpPr>
        <p:spPr>
          <a:xfrm>
            <a:off x="5424204" y="5687830"/>
            <a:ext cx="4118062" cy="97468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5000" b="1" dirty="0"/>
              <a:t>Inertia</a:t>
            </a:r>
          </a:p>
        </p:txBody>
      </p:sp>
      <p:sp>
        <p:nvSpPr>
          <p:cNvPr id="11" name="Title 1">
            <a:extLst>
              <a:ext uri="{FF2B5EF4-FFF2-40B4-BE49-F238E27FC236}">
                <a16:creationId xmlns:a16="http://schemas.microsoft.com/office/drawing/2014/main" id="{121A2D7A-4A47-439D-B7EE-AFD739F20F04}"/>
              </a:ext>
            </a:extLst>
          </p:cNvPr>
          <p:cNvSpPr txBox="1">
            <a:spLocks/>
          </p:cNvSpPr>
          <p:nvPr/>
        </p:nvSpPr>
        <p:spPr>
          <a:xfrm>
            <a:off x="5133166" y="1290083"/>
            <a:ext cx="4275876" cy="97468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5000" b="1" dirty="0"/>
              <a:t>Loss Aversion</a:t>
            </a:r>
          </a:p>
        </p:txBody>
      </p:sp>
    </p:spTree>
    <p:extLst>
      <p:ext uri="{BB962C8B-B14F-4D97-AF65-F5344CB8AC3E}">
        <p14:creationId xmlns:p14="http://schemas.microsoft.com/office/powerpoint/2010/main" val="3035153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daniel kahneman nobel prize association for psychological sciences">
            <a:extLst>
              <a:ext uri="{FF2B5EF4-FFF2-40B4-BE49-F238E27FC236}">
                <a16:creationId xmlns:a16="http://schemas.microsoft.com/office/drawing/2014/main" id="{9632417A-9590-475E-9A24-7C37BBC9A1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185" y="857250"/>
            <a:ext cx="7717631"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6CF183-5A32-4313-945D-A2B225A47ADF}"/>
              </a:ext>
            </a:extLst>
          </p:cNvPr>
          <p:cNvSpPr txBox="1"/>
          <p:nvPr/>
        </p:nvSpPr>
        <p:spPr>
          <a:xfrm>
            <a:off x="0" y="5731725"/>
            <a:ext cx="534286" cy="300082"/>
          </a:xfrm>
          <a:prstGeom prst="rect">
            <a:avLst/>
          </a:prstGeom>
          <a:noFill/>
        </p:spPr>
        <p:txBody>
          <a:bodyPr wrap="square" rtlCol="0">
            <a:spAutoFit/>
          </a:bodyPr>
          <a:lstStyle/>
          <a:p>
            <a:r>
              <a:rPr lang="en-US" sz="1350" dirty="0"/>
              <a:t>2002</a:t>
            </a:r>
          </a:p>
        </p:txBody>
      </p:sp>
    </p:spTree>
    <p:extLst>
      <p:ext uri="{BB962C8B-B14F-4D97-AF65-F5344CB8AC3E}">
        <p14:creationId xmlns:p14="http://schemas.microsoft.com/office/powerpoint/2010/main" val="1802946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2A4222-3E63-4744-A9AA-EA81AA4B9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15" y="1600200"/>
            <a:ext cx="8680170" cy="3657600"/>
          </a:xfrm>
          <a:prstGeom prst="rect">
            <a:avLst/>
          </a:prstGeom>
        </p:spPr>
      </p:pic>
      <p:sp>
        <p:nvSpPr>
          <p:cNvPr id="2" name="TextBox 1">
            <a:extLst>
              <a:ext uri="{FF2B5EF4-FFF2-40B4-BE49-F238E27FC236}">
                <a16:creationId xmlns:a16="http://schemas.microsoft.com/office/drawing/2014/main" id="{A07C69F6-211B-4506-839B-8AD840FDE8C3}"/>
              </a:ext>
            </a:extLst>
          </p:cNvPr>
          <p:cNvSpPr txBox="1"/>
          <p:nvPr/>
        </p:nvSpPr>
        <p:spPr>
          <a:xfrm>
            <a:off x="377190" y="5749290"/>
            <a:ext cx="3646170" cy="477054"/>
          </a:xfrm>
          <a:prstGeom prst="rect">
            <a:avLst/>
          </a:prstGeom>
          <a:noFill/>
        </p:spPr>
        <p:txBody>
          <a:bodyPr wrap="square" rtlCol="0">
            <a:spAutoFit/>
          </a:bodyPr>
          <a:lstStyle/>
          <a:p>
            <a:r>
              <a:rPr lang="en-US" sz="2500" b="1" dirty="0">
                <a:solidFill>
                  <a:srgbClr val="0070C0"/>
                </a:solidFill>
                <a:cs typeface="Arabic Typesetting" panose="020B0604020202020204" pitchFamily="66" charset="-78"/>
              </a:rPr>
              <a:t>“Predictably Irrational”</a:t>
            </a:r>
          </a:p>
        </p:txBody>
      </p:sp>
    </p:spTree>
    <p:extLst>
      <p:ext uri="{BB962C8B-B14F-4D97-AF65-F5344CB8AC3E}">
        <p14:creationId xmlns:p14="http://schemas.microsoft.com/office/powerpoint/2010/main" val="179064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F7BB28-5C31-4C56-9102-53B41E5F17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2264"/>
            <a:ext cx="9144000" cy="2633472"/>
          </a:xfrm>
          <a:prstGeom prst="rect">
            <a:avLst/>
          </a:prstGeom>
        </p:spPr>
      </p:pic>
    </p:spTree>
    <p:extLst>
      <p:ext uri="{BB962C8B-B14F-4D97-AF65-F5344CB8AC3E}">
        <p14:creationId xmlns:p14="http://schemas.microsoft.com/office/powerpoint/2010/main" val="3574189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75CFD5-9F29-45C1-A3C6-D30C755D1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662" y="939019"/>
            <a:ext cx="6294676" cy="4979963"/>
          </a:xfrm>
          <a:prstGeom prst="rect">
            <a:avLst/>
          </a:prstGeom>
        </p:spPr>
      </p:pic>
    </p:spTree>
    <p:extLst>
      <p:ext uri="{BB962C8B-B14F-4D97-AF65-F5344CB8AC3E}">
        <p14:creationId xmlns:p14="http://schemas.microsoft.com/office/powerpoint/2010/main" val="1907042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3F5895-CB1F-478F-8931-844CD19FF37F}"/>
              </a:ext>
            </a:extLst>
          </p:cNvPr>
          <p:cNvPicPr>
            <a:picLocks noChangeAspect="1"/>
          </p:cNvPicPr>
          <p:nvPr/>
        </p:nvPicPr>
        <p:blipFill>
          <a:blip r:embed="rId2"/>
          <a:stretch>
            <a:fillRect/>
          </a:stretch>
        </p:blipFill>
        <p:spPr>
          <a:xfrm>
            <a:off x="228600" y="167640"/>
            <a:ext cx="4343400" cy="3474720"/>
          </a:xfrm>
          <a:prstGeom prst="rect">
            <a:avLst/>
          </a:prstGeom>
          <a:ln>
            <a:solidFill>
              <a:schemeClr val="tx1"/>
            </a:solidFill>
          </a:ln>
        </p:spPr>
      </p:pic>
      <p:pic>
        <p:nvPicPr>
          <p:cNvPr id="3" name="Picture 2">
            <a:extLst>
              <a:ext uri="{FF2B5EF4-FFF2-40B4-BE49-F238E27FC236}">
                <a16:creationId xmlns:a16="http://schemas.microsoft.com/office/drawing/2014/main" id="{69148062-8CD5-4CC1-879F-095492C14A7C}"/>
              </a:ext>
            </a:extLst>
          </p:cNvPr>
          <p:cNvPicPr>
            <a:picLocks noChangeAspect="1"/>
          </p:cNvPicPr>
          <p:nvPr/>
        </p:nvPicPr>
        <p:blipFill>
          <a:blip r:embed="rId3"/>
          <a:stretch>
            <a:fillRect/>
          </a:stretch>
        </p:blipFill>
        <p:spPr>
          <a:xfrm>
            <a:off x="1944921" y="3764280"/>
            <a:ext cx="7025261" cy="2926080"/>
          </a:xfrm>
          <a:prstGeom prst="rect">
            <a:avLst/>
          </a:prstGeom>
          <a:ln>
            <a:solidFill>
              <a:schemeClr val="tx1"/>
            </a:solidFill>
          </a:ln>
        </p:spPr>
      </p:pic>
    </p:spTree>
    <p:extLst>
      <p:ext uri="{BB962C8B-B14F-4D97-AF65-F5344CB8AC3E}">
        <p14:creationId xmlns:p14="http://schemas.microsoft.com/office/powerpoint/2010/main" val="3686114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6AAB79-CB19-4E2D-BB1F-0D80B835B3AC}"/>
              </a:ext>
            </a:extLst>
          </p:cNvPr>
          <p:cNvPicPr>
            <a:picLocks noChangeAspect="1"/>
          </p:cNvPicPr>
          <p:nvPr/>
        </p:nvPicPr>
        <p:blipFill>
          <a:blip r:embed="rId3"/>
          <a:stretch>
            <a:fillRect/>
          </a:stretch>
        </p:blipFill>
        <p:spPr>
          <a:xfrm>
            <a:off x="0" y="847871"/>
            <a:ext cx="8080131" cy="1767254"/>
          </a:xfrm>
          <a:prstGeom prst="rect">
            <a:avLst/>
          </a:prstGeom>
        </p:spPr>
      </p:pic>
      <p:pic>
        <p:nvPicPr>
          <p:cNvPr id="3" name="Picture 2">
            <a:extLst>
              <a:ext uri="{FF2B5EF4-FFF2-40B4-BE49-F238E27FC236}">
                <a16:creationId xmlns:a16="http://schemas.microsoft.com/office/drawing/2014/main" id="{27A2A426-82D4-43C8-9381-4CEEB0CD104A}"/>
              </a:ext>
            </a:extLst>
          </p:cNvPr>
          <p:cNvPicPr>
            <a:picLocks noChangeAspect="1"/>
          </p:cNvPicPr>
          <p:nvPr/>
        </p:nvPicPr>
        <p:blipFill>
          <a:blip r:embed="rId4"/>
          <a:stretch>
            <a:fillRect/>
          </a:stretch>
        </p:blipFill>
        <p:spPr>
          <a:xfrm>
            <a:off x="2924611" y="3669909"/>
            <a:ext cx="4930804" cy="2025748"/>
          </a:xfrm>
          <a:prstGeom prst="rect">
            <a:avLst/>
          </a:prstGeom>
        </p:spPr>
      </p:pic>
    </p:spTree>
    <p:extLst>
      <p:ext uri="{BB962C8B-B14F-4D97-AF65-F5344CB8AC3E}">
        <p14:creationId xmlns:p14="http://schemas.microsoft.com/office/powerpoint/2010/main" val="316305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B972A9-5A07-4384-84EE-813375404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434590"/>
            <a:ext cx="4197098" cy="2834640"/>
          </a:xfrm>
          <a:prstGeom prst="rect">
            <a:avLst/>
          </a:prstGeom>
        </p:spPr>
      </p:pic>
      <p:pic>
        <p:nvPicPr>
          <p:cNvPr id="6" name="Picture 5">
            <a:extLst>
              <a:ext uri="{FF2B5EF4-FFF2-40B4-BE49-F238E27FC236}">
                <a16:creationId xmlns:a16="http://schemas.microsoft.com/office/drawing/2014/main" id="{AE4925EB-707D-45B1-AAAE-D062D26B27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798" y="717550"/>
            <a:ext cx="4064000" cy="5422900"/>
          </a:xfrm>
          <a:prstGeom prst="rect">
            <a:avLst/>
          </a:prstGeom>
        </p:spPr>
      </p:pic>
    </p:spTree>
    <p:extLst>
      <p:ext uri="{BB962C8B-B14F-4D97-AF65-F5344CB8AC3E}">
        <p14:creationId xmlns:p14="http://schemas.microsoft.com/office/powerpoint/2010/main" val="282173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46B612-31D5-43ED-AE4C-E8038BB5875E}"/>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2E7D7E04-C5C5-42ED-98F4-D9E0CAE60BA1}"/>
              </a:ext>
            </a:extLst>
          </p:cNvPr>
          <p:cNvSpPr>
            <a:spLocks noGrp="1"/>
          </p:cNvSpPr>
          <p:nvPr>
            <p:ph type="sldNum" sz="quarter" idx="12"/>
          </p:nvPr>
        </p:nvSpPr>
        <p:spPr/>
        <p:txBody>
          <a:bodyPr/>
          <a:lstStyle/>
          <a:p>
            <a:fld id="{54E022B8-6622-4A6C-954F-824048E0A6C6}" type="slidenum">
              <a:rPr lang="en-US" smtClean="0"/>
              <a:t>2</a:t>
            </a:fld>
            <a:endParaRPr lang="en-US" dirty="0"/>
          </a:p>
        </p:txBody>
      </p:sp>
      <p:sp>
        <p:nvSpPr>
          <p:cNvPr id="4" name="TextBox 3">
            <a:extLst>
              <a:ext uri="{FF2B5EF4-FFF2-40B4-BE49-F238E27FC236}">
                <a16:creationId xmlns:a16="http://schemas.microsoft.com/office/drawing/2014/main" id="{FF55A375-EAE8-47EE-8C30-B480F2A4277D}"/>
              </a:ext>
            </a:extLst>
          </p:cNvPr>
          <p:cNvSpPr txBox="1"/>
          <p:nvPr/>
        </p:nvSpPr>
        <p:spPr>
          <a:xfrm>
            <a:off x="853440" y="814566"/>
            <a:ext cx="1666240" cy="553998"/>
          </a:xfrm>
          <a:prstGeom prst="rect">
            <a:avLst/>
          </a:prstGeom>
          <a:solidFill>
            <a:srgbClr val="0070C0"/>
          </a:solidFill>
        </p:spPr>
        <p:txBody>
          <a:bodyPr wrap="square" rtlCol="0">
            <a:spAutoFit/>
          </a:bodyPr>
          <a:lstStyle/>
          <a:p>
            <a:pPr algn="ctr"/>
            <a:r>
              <a:rPr lang="en-US" sz="3000" b="1" dirty="0">
                <a:solidFill>
                  <a:schemeClr val="bg1"/>
                </a:solidFill>
              </a:rPr>
              <a:t>Reform</a:t>
            </a:r>
          </a:p>
        </p:txBody>
      </p:sp>
      <p:sp>
        <p:nvSpPr>
          <p:cNvPr id="6" name="TextBox 5">
            <a:extLst>
              <a:ext uri="{FF2B5EF4-FFF2-40B4-BE49-F238E27FC236}">
                <a16:creationId xmlns:a16="http://schemas.microsoft.com/office/drawing/2014/main" id="{7F8FF649-00A1-442B-B66D-9D2BF90B701B}"/>
              </a:ext>
            </a:extLst>
          </p:cNvPr>
          <p:cNvSpPr txBox="1"/>
          <p:nvPr/>
        </p:nvSpPr>
        <p:spPr>
          <a:xfrm>
            <a:off x="2123440" y="2174240"/>
            <a:ext cx="3769360" cy="553998"/>
          </a:xfrm>
          <a:prstGeom prst="rect">
            <a:avLst/>
          </a:prstGeom>
          <a:solidFill>
            <a:srgbClr val="0070C0"/>
          </a:solidFill>
        </p:spPr>
        <p:txBody>
          <a:bodyPr wrap="square" rtlCol="0">
            <a:spAutoFit/>
          </a:bodyPr>
          <a:lstStyle/>
          <a:p>
            <a:pPr algn="ctr"/>
            <a:r>
              <a:rPr lang="en-US" sz="3000" b="1" dirty="0">
                <a:solidFill>
                  <a:schemeClr val="bg1"/>
                </a:solidFill>
              </a:rPr>
              <a:t>Change Management</a:t>
            </a:r>
          </a:p>
        </p:txBody>
      </p:sp>
      <p:sp>
        <p:nvSpPr>
          <p:cNvPr id="7" name="TextBox 6">
            <a:extLst>
              <a:ext uri="{FF2B5EF4-FFF2-40B4-BE49-F238E27FC236}">
                <a16:creationId xmlns:a16="http://schemas.microsoft.com/office/drawing/2014/main" id="{00618615-FC54-4286-B6BC-A7BC40AE4F15}"/>
              </a:ext>
            </a:extLst>
          </p:cNvPr>
          <p:cNvSpPr txBox="1"/>
          <p:nvPr/>
        </p:nvSpPr>
        <p:spPr>
          <a:xfrm>
            <a:off x="5576570" y="3429000"/>
            <a:ext cx="1910080" cy="553998"/>
          </a:xfrm>
          <a:prstGeom prst="rect">
            <a:avLst/>
          </a:prstGeom>
          <a:solidFill>
            <a:srgbClr val="0070C0"/>
          </a:solidFill>
        </p:spPr>
        <p:txBody>
          <a:bodyPr wrap="square" rtlCol="0">
            <a:spAutoFit/>
          </a:bodyPr>
          <a:lstStyle/>
          <a:p>
            <a:pPr algn="ctr"/>
            <a:r>
              <a:rPr lang="en-US" sz="3000" b="1" dirty="0">
                <a:solidFill>
                  <a:schemeClr val="bg1"/>
                </a:solidFill>
              </a:rPr>
              <a:t>Culture</a:t>
            </a:r>
          </a:p>
        </p:txBody>
      </p:sp>
      <p:cxnSp>
        <p:nvCxnSpPr>
          <p:cNvPr id="8" name="Straight Arrow Connector 7">
            <a:extLst>
              <a:ext uri="{FF2B5EF4-FFF2-40B4-BE49-F238E27FC236}">
                <a16:creationId xmlns:a16="http://schemas.microsoft.com/office/drawing/2014/main" id="{8901D421-FB41-4B56-A0B2-568D5E9BE601}"/>
              </a:ext>
            </a:extLst>
          </p:cNvPr>
          <p:cNvCxnSpPr>
            <a:cxnSpLocks/>
          </p:cNvCxnSpPr>
          <p:nvPr/>
        </p:nvCxnSpPr>
        <p:spPr>
          <a:xfrm>
            <a:off x="2448560" y="1333460"/>
            <a:ext cx="934720" cy="69854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2EB42E0-2F21-4E99-9AD9-33CF4D0EBF3C}"/>
              </a:ext>
            </a:extLst>
          </p:cNvPr>
          <p:cNvCxnSpPr>
            <a:cxnSpLocks/>
          </p:cNvCxnSpPr>
          <p:nvPr/>
        </p:nvCxnSpPr>
        <p:spPr>
          <a:xfrm>
            <a:off x="4318000" y="2690277"/>
            <a:ext cx="1117600" cy="73872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0084BF7D-385C-43DC-ADD0-C296B867A1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9555" y="4572000"/>
            <a:ext cx="645795" cy="1371600"/>
          </a:xfrm>
          <a:prstGeom prst="rect">
            <a:avLst/>
          </a:prstGeom>
        </p:spPr>
      </p:pic>
      <p:pic>
        <p:nvPicPr>
          <p:cNvPr id="20" name="Picture 19">
            <a:extLst>
              <a:ext uri="{FF2B5EF4-FFF2-40B4-BE49-F238E27FC236}">
                <a16:creationId xmlns:a16="http://schemas.microsoft.com/office/drawing/2014/main" id="{D1D628BD-F05D-44FA-8A60-4004EE9C4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3760" y="4572000"/>
            <a:ext cx="645795" cy="1371600"/>
          </a:xfrm>
          <a:prstGeom prst="rect">
            <a:avLst/>
          </a:prstGeom>
        </p:spPr>
      </p:pic>
      <p:pic>
        <p:nvPicPr>
          <p:cNvPr id="21" name="Picture 20">
            <a:extLst>
              <a:ext uri="{FF2B5EF4-FFF2-40B4-BE49-F238E27FC236}">
                <a16:creationId xmlns:a16="http://schemas.microsoft.com/office/drawing/2014/main" id="{A9F49E9F-F24D-40E7-8BAE-A571E9579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7965" y="4572000"/>
            <a:ext cx="645795" cy="1371600"/>
          </a:xfrm>
          <a:prstGeom prst="rect">
            <a:avLst/>
          </a:prstGeom>
        </p:spPr>
      </p:pic>
      <p:pic>
        <p:nvPicPr>
          <p:cNvPr id="22" name="Picture 21">
            <a:extLst>
              <a:ext uri="{FF2B5EF4-FFF2-40B4-BE49-F238E27FC236}">
                <a16:creationId xmlns:a16="http://schemas.microsoft.com/office/drawing/2014/main" id="{5CF31BBD-49AD-4D8D-B1A8-9FB8F0C7A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5815" y="4572000"/>
            <a:ext cx="645795" cy="1371600"/>
          </a:xfrm>
          <a:prstGeom prst="rect">
            <a:avLst/>
          </a:prstGeom>
        </p:spPr>
      </p:pic>
      <p:pic>
        <p:nvPicPr>
          <p:cNvPr id="23" name="Picture 22">
            <a:extLst>
              <a:ext uri="{FF2B5EF4-FFF2-40B4-BE49-F238E27FC236}">
                <a16:creationId xmlns:a16="http://schemas.microsoft.com/office/drawing/2014/main" id="{5A114F6E-23C4-4511-B1E3-CEEF5E6D2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2702" y="4572000"/>
            <a:ext cx="645795" cy="1371600"/>
          </a:xfrm>
          <a:prstGeom prst="rect">
            <a:avLst/>
          </a:prstGeom>
        </p:spPr>
      </p:pic>
      <p:cxnSp>
        <p:nvCxnSpPr>
          <p:cNvPr id="26" name="Straight Arrow Connector 25">
            <a:extLst>
              <a:ext uri="{FF2B5EF4-FFF2-40B4-BE49-F238E27FC236}">
                <a16:creationId xmlns:a16="http://schemas.microsoft.com/office/drawing/2014/main" id="{9B3F0044-493A-47F2-8CED-0E9898C78782}"/>
              </a:ext>
            </a:extLst>
          </p:cNvPr>
          <p:cNvCxnSpPr>
            <a:stCxn id="7" idx="2"/>
          </p:cNvCxnSpPr>
          <p:nvPr/>
        </p:nvCxnSpPr>
        <p:spPr>
          <a:xfrm>
            <a:off x="6531610" y="3982998"/>
            <a:ext cx="0" cy="49756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551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92428-E13A-4F1E-BD05-A99495EAE846}"/>
              </a:ext>
            </a:extLst>
          </p:cNvPr>
          <p:cNvSpPr>
            <a:spLocks noGrp="1"/>
          </p:cNvSpPr>
          <p:nvPr>
            <p:ph type="title"/>
          </p:nvPr>
        </p:nvSpPr>
        <p:spPr/>
        <p:txBody>
          <a:bodyPr>
            <a:normAutofit fontScale="90000"/>
          </a:bodyPr>
          <a:lstStyle/>
          <a:p>
            <a:r>
              <a:rPr lang="en-US" dirty="0"/>
              <a:t>Pinpoint </a:t>
            </a:r>
            <a:r>
              <a:rPr lang="en-US" dirty="0" err="1"/>
              <a:t>Behaviours</a:t>
            </a:r>
            <a:r>
              <a:rPr lang="en-US" dirty="0"/>
              <a:t> to Change During:</a:t>
            </a:r>
          </a:p>
        </p:txBody>
      </p:sp>
      <p:sp>
        <p:nvSpPr>
          <p:cNvPr id="3" name="Content Placeholder 2">
            <a:extLst>
              <a:ext uri="{FF2B5EF4-FFF2-40B4-BE49-F238E27FC236}">
                <a16:creationId xmlns:a16="http://schemas.microsoft.com/office/drawing/2014/main" id="{CB29C4BD-4790-4537-B9E8-4773C4EFFE43}"/>
              </a:ext>
            </a:extLst>
          </p:cNvPr>
          <p:cNvSpPr>
            <a:spLocks noGrp="1"/>
          </p:cNvSpPr>
          <p:nvPr>
            <p:ph idx="1"/>
          </p:nvPr>
        </p:nvSpPr>
        <p:spPr/>
        <p:txBody>
          <a:bodyPr>
            <a:normAutofit/>
          </a:bodyPr>
          <a:lstStyle/>
          <a:p>
            <a:r>
              <a:rPr lang="en-US" dirty="0"/>
              <a:t>Unfreezing:</a:t>
            </a:r>
          </a:p>
          <a:p>
            <a:pPr lvl="1"/>
            <a:r>
              <a:rPr lang="en-US" dirty="0"/>
              <a:t>Willingness to abandon old and adopt new.</a:t>
            </a:r>
          </a:p>
          <a:p>
            <a:r>
              <a:rPr lang="en-US" dirty="0"/>
              <a:t>Change:</a:t>
            </a:r>
          </a:p>
          <a:p>
            <a:pPr lvl="1"/>
            <a:r>
              <a:rPr lang="en-US" dirty="0"/>
              <a:t>The new is put into place.</a:t>
            </a:r>
          </a:p>
          <a:p>
            <a:r>
              <a:rPr lang="en-US" dirty="0"/>
              <a:t>Refreezing:</a:t>
            </a:r>
          </a:p>
          <a:p>
            <a:pPr lvl="1"/>
            <a:r>
              <a:rPr lang="en-US" dirty="0"/>
              <a:t>Normalizing the new.</a:t>
            </a:r>
          </a:p>
          <a:p>
            <a:pPr lvl="1"/>
            <a:r>
              <a:rPr lang="en-US" dirty="0"/>
              <a:t>Moving from compliance to commitment. </a:t>
            </a:r>
          </a:p>
        </p:txBody>
      </p:sp>
      <p:sp>
        <p:nvSpPr>
          <p:cNvPr id="4" name="Footer Placeholder 3">
            <a:extLst>
              <a:ext uri="{FF2B5EF4-FFF2-40B4-BE49-F238E27FC236}">
                <a16:creationId xmlns:a16="http://schemas.microsoft.com/office/drawing/2014/main" id="{FFE83B08-D04C-4946-ADEC-F2E6E96CB7F6}"/>
              </a:ext>
            </a:extLst>
          </p:cNvPr>
          <p:cNvSpPr>
            <a:spLocks noGrp="1"/>
          </p:cNvSpPr>
          <p:nvPr>
            <p:ph type="ftr" sz="quarter" idx="11"/>
          </p:nvPr>
        </p:nvSpPr>
        <p:spPr/>
        <p:txBody>
          <a:bodyPr/>
          <a:lstStyle/>
          <a:p>
            <a:r>
              <a:rPr lang="en-US"/>
              <a:t>www.unjiu.org</a:t>
            </a:r>
            <a:endParaRPr lang="en-US" dirty="0"/>
          </a:p>
        </p:txBody>
      </p:sp>
      <p:sp>
        <p:nvSpPr>
          <p:cNvPr id="5" name="Slide Number Placeholder 4">
            <a:extLst>
              <a:ext uri="{FF2B5EF4-FFF2-40B4-BE49-F238E27FC236}">
                <a16:creationId xmlns:a16="http://schemas.microsoft.com/office/drawing/2014/main" id="{B70092DF-96EC-4A1A-87C9-2A6C481599FC}"/>
              </a:ext>
            </a:extLst>
          </p:cNvPr>
          <p:cNvSpPr>
            <a:spLocks noGrp="1"/>
          </p:cNvSpPr>
          <p:nvPr>
            <p:ph type="sldNum" sz="quarter" idx="12"/>
          </p:nvPr>
        </p:nvSpPr>
        <p:spPr/>
        <p:txBody>
          <a:bodyPr/>
          <a:lstStyle/>
          <a:p>
            <a:fld id="{4B7089FF-019A-4C6F-9750-2CDB39FA8EB8}" type="slidenum">
              <a:rPr lang="en-US" smtClean="0"/>
              <a:pPr/>
              <a:t>20</a:t>
            </a:fld>
            <a:endParaRPr lang="en-US" dirty="0"/>
          </a:p>
        </p:txBody>
      </p:sp>
      <p:sp>
        <p:nvSpPr>
          <p:cNvPr id="6" name="Content Placeholder 2">
            <a:extLst>
              <a:ext uri="{FF2B5EF4-FFF2-40B4-BE49-F238E27FC236}">
                <a16:creationId xmlns:a16="http://schemas.microsoft.com/office/drawing/2014/main" id="{92E6CE4B-5660-4D9D-BFAD-2497C84E4757}"/>
              </a:ext>
            </a:extLst>
          </p:cNvPr>
          <p:cNvSpPr txBox="1">
            <a:spLocks/>
          </p:cNvSpPr>
          <p:nvPr/>
        </p:nvSpPr>
        <p:spPr>
          <a:xfrm>
            <a:off x="1083424" y="5964237"/>
            <a:ext cx="7886700" cy="36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t>Kurt Lewin’s 3-Stage Model of Change</a:t>
            </a:r>
          </a:p>
        </p:txBody>
      </p:sp>
    </p:spTree>
    <p:extLst>
      <p:ext uri="{BB962C8B-B14F-4D97-AF65-F5344CB8AC3E}">
        <p14:creationId xmlns:p14="http://schemas.microsoft.com/office/powerpoint/2010/main" val="490309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bs.twimg.com/media/DX2-1aoWAAEyULB.jpg">
            <a:extLst>
              <a:ext uri="{FF2B5EF4-FFF2-40B4-BE49-F238E27FC236}">
                <a16:creationId xmlns:a16="http://schemas.microsoft.com/office/drawing/2014/main" id="{12CB2ED2-1B16-4800-A9B9-7AE41883B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260" y="857250"/>
            <a:ext cx="727829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044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14300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dirty="0"/>
          </a:p>
        </p:txBody>
      </p:sp>
      <p:sp>
        <p:nvSpPr>
          <p:cNvPr id="6" name="Rectangle 5"/>
          <p:cNvSpPr>
            <a:spLocks noChangeArrowheads="1"/>
          </p:cNvSpPr>
          <p:nvPr/>
        </p:nvSpPr>
        <p:spPr bwMode="auto">
          <a:xfrm>
            <a:off x="1143001" y="12331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fontAlgn="base">
              <a:spcBef>
                <a:spcPct val="0"/>
              </a:spcBef>
              <a:spcAft>
                <a:spcPct val="0"/>
              </a:spcAft>
            </a:pPr>
            <a:endParaRPr lang="en-US" altLang="en-US" sz="1350" dirty="0">
              <a:latin typeface="Arial" pitchFamily="34" charset="0"/>
              <a:cs typeface="Arial" pitchFamily="34" charset="0"/>
            </a:endParaRPr>
          </a:p>
        </p:txBody>
      </p:sp>
      <p:pic>
        <p:nvPicPr>
          <p:cNvPr id="2" name="Picture 1"/>
          <p:cNvPicPr>
            <a:picLocks noChangeAspect="1"/>
          </p:cNvPicPr>
          <p:nvPr/>
        </p:nvPicPr>
        <p:blipFill>
          <a:blip r:embed="rId3"/>
          <a:stretch>
            <a:fillRect/>
          </a:stretch>
        </p:blipFill>
        <p:spPr>
          <a:xfrm>
            <a:off x="1322558" y="2023437"/>
            <a:ext cx="6498884" cy="2910721"/>
          </a:xfrm>
          <a:prstGeom prst="rect">
            <a:avLst/>
          </a:prstGeom>
        </p:spPr>
      </p:pic>
    </p:spTree>
    <p:extLst>
      <p:ext uri="{BB962C8B-B14F-4D97-AF65-F5344CB8AC3E}">
        <p14:creationId xmlns:p14="http://schemas.microsoft.com/office/powerpoint/2010/main" val="681111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14300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dirty="0"/>
          </a:p>
        </p:txBody>
      </p:sp>
      <p:sp>
        <p:nvSpPr>
          <p:cNvPr id="6" name="Rectangle 5"/>
          <p:cNvSpPr>
            <a:spLocks noChangeArrowheads="1"/>
          </p:cNvSpPr>
          <p:nvPr/>
        </p:nvSpPr>
        <p:spPr bwMode="auto">
          <a:xfrm>
            <a:off x="1143001" y="12331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fontAlgn="base">
              <a:spcBef>
                <a:spcPct val="0"/>
              </a:spcBef>
              <a:spcAft>
                <a:spcPct val="0"/>
              </a:spcAft>
            </a:pPr>
            <a:endParaRPr lang="en-US" altLang="en-US" sz="1350" dirty="0">
              <a:latin typeface="Arial" pitchFamily="34" charset="0"/>
              <a:cs typeface="Arial" pitchFamily="34" charset="0"/>
            </a:endParaRPr>
          </a:p>
        </p:txBody>
      </p:sp>
      <p:pic>
        <p:nvPicPr>
          <p:cNvPr id="13314" name="Picture 2" descr="C:\Users\Lori Foster Thompson\Desktop\potus photo cropp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4525" y="1179909"/>
            <a:ext cx="5619750" cy="44443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226022" y="4188381"/>
            <a:ext cx="4486275" cy="1778794"/>
          </a:xfrm>
          <a:prstGeom prst="rect">
            <a:avLst/>
          </a:prstGeom>
        </p:spPr>
      </p:pic>
      <p:pic>
        <p:nvPicPr>
          <p:cNvPr id="4" name="Picture 3"/>
          <p:cNvPicPr>
            <a:picLocks noChangeAspect="1"/>
          </p:cNvPicPr>
          <p:nvPr/>
        </p:nvPicPr>
        <p:blipFill>
          <a:blip r:embed="rId5"/>
          <a:stretch>
            <a:fillRect/>
          </a:stretch>
        </p:blipFill>
        <p:spPr>
          <a:xfrm>
            <a:off x="4990385" y="913031"/>
            <a:ext cx="2986874" cy="4978122"/>
          </a:xfrm>
          <a:prstGeom prst="rect">
            <a:avLst/>
          </a:prstGeom>
        </p:spPr>
      </p:pic>
    </p:spTree>
    <p:extLst>
      <p:ext uri="{BB962C8B-B14F-4D97-AF65-F5344CB8AC3E}">
        <p14:creationId xmlns:p14="http://schemas.microsoft.com/office/powerpoint/2010/main" val="3278466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FE06FE-8FC0-4515-A0EE-498B97C3CEAD}"/>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Rectangle 5"/>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4" name="Picture 3">
            <a:extLst>
              <a:ext uri="{FF2B5EF4-FFF2-40B4-BE49-F238E27FC236}">
                <a16:creationId xmlns:a16="http://schemas.microsoft.com/office/drawing/2014/main" id="{0AC58FBF-064B-4B05-B4FB-292D51A85987}"/>
              </a:ext>
            </a:extLst>
          </p:cNvPr>
          <p:cNvPicPr>
            <a:picLocks noChangeAspect="1"/>
          </p:cNvPicPr>
          <p:nvPr/>
        </p:nvPicPr>
        <p:blipFill>
          <a:blip r:embed="rId3"/>
          <a:stretch>
            <a:fillRect/>
          </a:stretch>
        </p:blipFill>
        <p:spPr>
          <a:xfrm>
            <a:off x="0" y="1040707"/>
            <a:ext cx="9144000" cy="4614026"/>
          </a:xfrm>
          <a:prstGeom prst="rect">
            <a:avLst/>
          </a:prstGeom>
        </p:spPr>
      </p:pic>
    </p:spTree>
    <p:extLst>
      <p:ext uri="{BB962C8B-B14F-4D97-AF65-F5344CB8AC3E}">
        <p14:creationId xmlns:p14="http://schemas.microsoft.com/office/powerpoint/2010/main" val="945168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2296BA-D9D4-485F-8633-C25EB8B6DDAE}"/>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Rectangle 5"/>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2" name="Picture 1"/>
          <p:cNvPicPr>
            <a:picLocks noChangeAspect="1"/>
          </p:cNvPicPr>
          <p:nvPr/>
        </p:nvPicPr>
        <p:blipFill>
          <a:blip r:embed="rId3"/>
          <a:stretch>
            <a:fillRect/>
          </a:stretch>
        </p:blipFill>
        <p:spPr>
          <a:xfrm>
            <a:off x="0" y="1371600"/>
            <a:ext cx="9144000" cy="5268536"/>
          </a:xfrm>
          <a:prstGeom prst="rect">
            <a:avLst/>
          </a:prstGeom>
        </p:spPr>
      </p:pic>
      <p:pic>
        <p:nvPicPr>
          <p:cNvPr id="3" name="Picture 2"/>
          <p:cNvPicPr>
            <a:picLocks noChangeAspect="1"/>
          </p:cNvPicPr>
          <p:nvPr/>
        </p:nvPicPr>
        <p:blipFill>
          <a:blip r:embed="rId4"/>
          <a:stretch>
            <a:fillRect/>
          </a:stretch>
        </p:blipFill>
        <p:spPr>
          <a:xfrm>
            <a:off x="0" y="0"/>
            <a:ext cx="9144000" cy="1027416"/>
          </a:xfrm>
          <a:prstGeom prst="rect">
            <a:avLst/>
          </a:prstGeom>
        </p:spPr>
      </p:pic>
    </p:spTree>
    <p:extLst>
      <p:ext uri="{BB962C8B-B14F-4D97-AF65-F5344CB8AC3E}">
        <p14:creationId xmlns:p14="http://schemas.microsoft.com/office/powerpoint/2010/main" val="1124507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F382FB-043E-4BD2-BE12-D017DCF4275F}"/>
              </a:ext>
            </a:extLst>
          </p:cNvPr>
          <p:cNvPicPr>
            <a:picLocks noChangeAspect="1"/>
          </p:cNvPicPr>
          <p:nvPr/>
        </p:nvPicPr>
        <p:blipFill>
          <a:blip r:embed="rId3"/>
          <a:stretch>
            <a:fillRect/>
          </a:stretch>
        </p:blipFill>
        <p:spPr>
          <a:xfrm>
            <a:off x="335762" y="889397"/>
            <a:ext cx="6749387" cy="4046220"/>
          </a:xfrm>
          <a:prstGeom prst="rect">
            <a:avLst/>
          </a:prstGeom>
        </p:spPr>
      </p:pic>
      <p:pic>
        <p:nvPicPr>
          <p:cNvPr id="3" name="Picture 2">
            <a:extLst>
              <a:ext uri="{FF2B5EF4-FFF2-40B4-BE49-F238E27FC236}">
                <a16:creationId xmlns:a16="http://schemas.microsoft.com/office/drawing/2014/main" id="{A8E387B0-2600-453A-9108-0078B1648322}"/>
              </a:ext>
            </a:extLst>
          </p:cNvPr>
          <p:cNvPicPr>
            <a:picLocks noChangeAspect="1"/>
          </p:cNvPicPr>
          <p:nvPr/>
        </p:nvPicPr>
        <p:blipFill>
          <a:blip r:embed="rId4"/>
          <a:stretch>
            <a:fillRect/>
          </a:stretch>
        </p:blipFill>
        <p:spPr>
          <a:xfrm>
            <a:off x="2506875" y="4145203"/>
            <a:ext cx="5422106" cy="1757363"/>
          </a:xfrm>
          <a:prstGeom prst="rect">
            <a:avLst/>
          </a:prstGeom>
        </p:spPr>
      </p:pic>
    </p:spTree>
    <p:extLst>
      <p:ext uri="{BB962C8B-B14F-4D97-AF65-F5344CB8AC3E}">
        <p14:creationId xmlns:p14="http://schemas.microsoft.com/office/powerpoint/2010/main" val="1500074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251AFD-1B57-493E-9E26-E7E32D7A4EF6}"/>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endParaRPr lang="en-US" dirty="0"/>
          </a:p>
        </p:txBody>
      </p:sp>
      <p:pic>
        <p:nvPicPr>
          <p:cNvPr id="2" name="Picture 1"/>
          <p:cNvPicPr>
            <a:picLocks noChangeAspect="1"/>
          </p:cNvPicPr>
          <p:nvPr/>
        </p:nvPicPr>
        <p:blipFill>
          <a:blip r:embed="rId3"/>
          <a:stretch>
            <a:fillRect/>
          </a:stretch>
        </p:blipFill>
        <p:spPr>
          <a:xfrm>
            <a:off x="233750" y="365126"/>
            <a:ext cx="5606980" cy="6858000"/>
          </a:xfrm>
          <a:prstGeom prst="rect">
            <a:avLst/>
          </a:prstGeom>
        </p:spPr>
      </p:pic>
    </p:spTree>
    <p:extLst>
      <p:ext uri="{BB962C8B-B14F-4D97-AF65-F5344CB8AC3E}">
        <p14:creationId xmlns:p14="http://schemas.microsoft.com/office/powerpoint/2010/main" val="3564647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254" y="2483294"/>
            <a:ext cx="7886700" cy="1325563"/>
          </a:xfrm>
        </p:spPr>
        <p:txBody>
          <a:bodyPr>
            <a:normAutofit fontScale="90000"/>
          </a:bodyPr>
          <a:lstStyle/>
          <a:p>
            <a:r>
              <a:rPr lang="en-US" sz="5500" b="1" dirty="0"/>
              <a:t>Can you nudge whole organizations?</a:t>
            </a:r>
          </a:p>
        </p:txBody>
      </p:sp>
      <p:sp>
        <p:nvSpPr>
          <p:cNvPr id="3" name="Title 1"/>
          <p:cNvSpPr txBox="1">
            <a:spLocks/>
          </p:cNvSpPr>
          <p:nvPr/>
        </p:nvSpPr>
        <p:spPr>
          <a:xfrm>
            <a:off x="995423" y="5381967"/>
            <a:ext cx="798653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b="1" dirty="0"/>
              <a:t>Yes, but …</a:t>
            </a:r>
          </a:p>
        </p:txBody>
      </p:sp>
    </p:spTree>
    <p:extLst>
      <p:ext uri="{BB962C8B-B14F-4D97-AF65-F5344CB8AC3E}">
        <p14:creationId xmlns:p14="http://schemas.microsoft.com/office/powerpoint/2010/main" val="401871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772699" y="1151191"/>
            <a:ext cx="2991775" cy="2743200"/>
          </a:xfrm>
          <a:prstGeom prst="ellipse">
            <a:avLst/>
          </a:prstGeom>
          <a:solidFill>
            <a:schemeClr val="bg1">
              <a:lumMod val="95000"/>
              <a:alpha val="5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p:cNvSpPr txBox="1"/>
          <p:nvPr/>
        </p:nvSpPr>
        <p:spPr>
          <a:xfrm rot="3697062">
            <a:off x="4701423" y="1763057"/>
            <a:ext cx="2299316" cy="1015663"/>
          </a:xfrm>
          <a:prstGeom prst="rect">
            <a:avLst/>
          </a:prstGeom>
          <a:noFill/>
        </p:spPr>
        <p:txBody>
          <a:bodyPr wrap="square" rtlCol="0">
            <a:spAutoFit/>
          </a:bodyPr>
          <a:lstStyle/>
          <a:p>
            <a:pPr algn="ctr"/>
            <a:r>
              <a:rPr lang="en-US" sz="3000" b="1" dirty="0"/>
              <a:t>Behavioral</a:t>
            </a:r>
          </a:p>
          <a:p>
            <a:pPr algn="ctr"/>
            <a:r>
              <a:rPr lang="en-US" sz="3000" b="1" dirty="0"/>
              <a:t>Economics</a:t>
            </a:r>
          </a:p>
        </p:txBody>
      </p:sp>
    </p:spTree>
    <p:extLst>
      <p:ext uri="{BB962C8B-B14F-4D97-AF65-F5344CB8AC3E}">
        <p14:creationId xmlns:p14="http://schemas.microsoft.com/office/powerpoint/2010/main" val="3868729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76FF82B-A1EF-43DF-8974-3FA37408F252}"/>
              </a:ext>
            </a:extLst>
          </p:cNvPr>
          <p:cNvSpPr/>
          <p:nvPr/>
        </p:nvSpPr>
        <p:spPr>
          <a:xfrm>
            <a:off x="628651" y="797560"/>
            <a:ext cx="2622550" cy="233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FB48D839-3D23-4255-A9C6-0E58580CD743}"/>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30E54898-DF7B-45FB-B7BE-E8D1014B98B8}"/>
              </a:ext>
            </a:extLst>
          </p:cNvPr>
          <p:cNvSpPr>
            <a:spLocks noGrp="1"/>
          </p:cNvSpPr>
          <p:nvPr>
            <p:ph type="sldNum" sz="quarter" idx="12"/>
          </p:nvPr>
        </p:nvSpPr>
        <p:spPr/>
        <p:txBody>
          <a:bodyPr/>
          <a:lstStyle/>
          <a:p>
            <a:fld id="{54E022B8-6622-4A6C-954F-824048E0A6C6}" type="slidenum">
              <a:rPr lang="en-US" smtClean="0"/>
              <a:t>3</a:t>
            </a:fld>
            <a:endParaRPr lang="en-US" dirty="0"/>
          </a:p>
        </p:txBody>
      </p:sp>
      <p:sp>
        <p:nvSpPr>
          <p:cNvPr id="8" name="Oval 7">
            <a:extLst>
              <a:ext uri="{FF2B5EF4-FFF2-40B4-BE49-F238E27FC236}">
                <a16:creationId xmlns:a16="http://schemas.microsoft.com/office/drawing/2014/main" id="{78123D4B-750C-479D-9EB3-4995C89F0378}"/>
              </a:ext>
            </a:extLst>
          </p:cNvPr>
          <p:cNvSpPr/>
          <p:nvPr/>
        </p:nvSpPr>
        <p:spPr>
          <a:xfrm>
            <a:off x="3149600" y="3134360"/>
            <a:ext cx="2622550" cy="233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0A9FB4B-9B27-43CC-840E-F2BB28B4F1DE}"/>
              </a:ext>
            </a:extLst>
          </p:cNvPr>
          <p:cNvSpPr/>
          <p:nvPr/>
        </p:nvSpPr>
        <p:spPr>
          <a:xfrm>
            <a:off x="5892800" y="797560"/>
            <a:ext cx="2622550" cy="233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F4F966-4DD7-4191-8F79-E8C0B5FC2F45}"/>
              </a:ext>
            </a:extLst>
          </p:cNvPr>
          <p:cNvSpPr txBox="1"/>
          <p:nvPr/>
        </p:nvSpPr>
        <p:spPr>
          <a:xfrm>
            <a:off x="1055371" y="1127760"/>
            <a:ext cx="1899920" cy="1477328"/>
          </a:xfrm>
          <a:prstGeom prst="rect">
            <a:avLst/>
          </a:prstGeom>
          <a:noFill/>
        </p:spPr>
        <p:txBody>
          <a:bodyPr wrap="square" rtlCol="0">
            <a:spAutoFit/>
          </a:bodyPr>
          <a:lstStyle/>
          <a:p>
            <a:pPr algn="ctr"/>
            <a:r>
              <a:rPr lang="en-US" sz="3000" b="1" dirty="0">
                <a:solidFill>
                  <a:schemeClr val="bg1"/>
                </a:solidFill>
              </a:rPr>
              <a:t>“Working Differently Together”</a:t>
            </a:r>
          </a:p>
        </p:txBody>
      </p:sp>
      <p:sp>
        <p:nvSpPr>
          <p:cNvPr id="5" name="TextBox 4">
            <a:extLst>
              <a:ext uri="{FF2B5EF4-FFF2-40B4-BE49-F238E27FC236}">
                <a16:creationId xmlns:a16="http://schemas.microsoft.com/office/drawing/2014/main" id="{FA9E100E-9FD0-4413-B815-8998B40DF9EF}"/>
              </a:ext>
            </a:extLst>
          </p:cNvPr>
          <p:cNvSpPr txBox="1"/>
          <p:nvPr/>
        </p:nvSpPr>
        <p:spPr>
          <a:xfrm>
            <a:off x="3742690" y="3794929"/>
            <a:ext cx="1899920" cy="1015663"/>
          </a:xfrm>
          <a:prstGeom prst="rect">
            <a:avLst/>
          </a:prstGeom>
          <a:noFill/>
        </p:spPr>
        <p:txBody>
          <a:bodyPr wrap="square" rtlCol="0">
            <a:spAutoFit/>
          </a:bodyPr>
          <a:lstStyle/>
          <a:p>
            <a:r>
              <a:rPr lang="en-US" sz="3000" b="1" dirty="0">
                <a:solidFill>
                  <a:schemeClr val="bg1"/>
                </a:solidFill>
              </a:rPr>
              <a:t>“Be The Change”</a:t>
            </a:r>
          </a:p>
        </p:txBody>
      </p:sp>
      <p:sp>
        <p:nvSpPr>
          <p:cNvPr id="6" name="TextBox 5">
            <a:extLst>
              <a:ext uri="{FF2B5EF4-FFF2-40B4-BE49-F238E27FC236}">
                <a16:creationId xmlns:a16="http://schemas.microsoft.com/office/drawing/2014/main" id="{A163A8CC-B3FA-438C-8231-DCBBCABE30D7}"/>
              </a:ext>
            </a:extLst>
          </p:cNvPr>
          <p:cNvSpPr txBox="1"/>
          <p:nvPr/>
        </p:nvSpPr>
        <p:spPr>
          <a:xfrm>
            <a:off x="6159500" y="1301983"/>
            <a:ext cx="2089150" cy="1477328"/>
          </a:xfrm>
          <a:prstGeom prst="rect">
            <a:avLst/>
          </a:prstGeom>
          <a:noFill/>
        </p:spPr>
        <p:txBody>
          <a:bodyPr wrap="square" rtlCol="0">
            <a:spAutoFit/>
          </a:bodyPr>
          <a:lstStyle/>
          <a:p>
            <a:pPr algn="ctr"/>
            <a:r>
              <a:rPr lang="en-US" sz="3000" b="1" dirty="0">
                <a:solidFill>
                  <a:schemeClr val="bg1"/>
                </a:solidFill>
              </a:rPr>
              <a:t>“Shifting The Culture”</a:t>
            </a:r>
          </a:p>
        </p:txBody>
      </p:sp>
    </p:spTree>
    <p:extLst>
      <p:ext uri="{BB962C8B-B14F-4D97-AF65-F5344CB8AC3E}">
        <p14:creationId xmlns:p14="http://schemas.microsoft.com/office/powerpoint/2010/main" val="111629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276810" y="1151191"/>
            <a:ext cx="2991775" cy="2743200"/>
          </a:xfrm>
          <a:prstGeom prst="ellipse">
            <a:avLst/>
          </a:prstGeom>
          <a:solidFill>
            <a:schemeClr val="bg1">
              <a:lumMod val="50000"/>
              <a:alpha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Oval 7"/>
          <p:cNvSpPr/>
          <p:nvPr/>
        </p:nvSpPr>
        <p:spPr>
          <a:xfrm>
            <a:off x="3772699" y="1151191"/>
            <a:ext cx="2991775" cy="2743200"/>
          </a:xfrm>
          <a:prstGeom prst="ellipse">
            <a:avLst/>
          </a:prstGeom>
          <a:solidFill>
            <a:schemeClr val="bg1">
              <a:lumMod val="95000"/>
              <a:alpha val="5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p:cNvSpPr txBox="1"/>
          <p:nvPr/>
        </p:nvSpPr>
        <p:spPr>
          <a:xfrm rot="19252351">
            <a:off x="1953286" y="1372188"/>
            <a:ext cx="2299316" cy="1015663"/>
          </a:xfrm>
          <a:prstGeom prst="rect">
            <a:avLst/>
          </a:prstGeom>
          <a:noFill/>
        </p:spPr>
        <p:txBody>
          <a:bodyPr wrap="square" rtlCol="0">
            <a:spAutoFit/>
          </a:bodyPr>
          <a:lstStyle/>
          <a:p>
            <a:pPr algn="ctr"/>
            <a:r>
              <a:rPr lang="en-US" sz="3000" b="1" dirty="0"/>
              <a:t>I-O Psychology</a:t>
            </a:r>
          </a:p>
        </p:txBody>
      </p:sp>
      <p:sp>
        <p:nvSpPr>
          <p:cNvPr id="10" name="TextBox 9"/>
          <p:cNvSpPr txBox="1"/>
          <p:nvPr/>
        </p:nvSpPr>
        <p:spPr>
          <a:xfrm rot="3697062">
            <a:off x="4701423" y="1763057"/>
            <a:ext cx="2299316" cy="1015663"/>
          </a:xfrm>
          <a:prstGeom prst="rect">
            <a:avLst/>
          </a:prstGeom>
          <a:noFill/>
        </p:spPr>
        <p:txBody>
          <a:bodyPr wrap="square" rtlCol="0">
            <a:spAutoFit/>
          </a:bodyPr>
          <a:lstStyle/>
          <a:p>
            <a:pPr algn="ctr"/>
            <a:r>
              <a:rPr lang="en-US" sz="3000" b="1" dirty="0"/>
              <a:t>Behavioral</a:t>
            </a:r>
          </a:p>
          <a:p>
            <a:pPr algn="ctr"/>
            <a:r>
              <a:rPr lang="en-US" sz="3000" b="1" dirty="0"/>
              <a:t>Economics</a:t>
            </a:r>
          </a:p>
        </p:txBody>
      </p:sp>
    </p:spTree>
    <p:extLst>
      <p:ext uri="{BB962C8B-B14F-4D97-AF65-F5344CB8AC3E}">
        <p14:creationId xmlns:p14="http://schemas.microsoft.com/office/powerpoint/2010/main" val="3947253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0B3E8E-EC23-413F-A2C6-967FCA446EF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Rectangle 5"/>
          <p:cNvSpPr>
            <a:spLocks noChangeArrowheads="1"/>
          </p:cNvSpPr>
          <p:nvPr/>
        </p:nvSpPr>
        <p:spPr bwMode="auto">
          <a:xfrm>
            <a:off x="0" y="408800"/>
            <a:ext cx="9144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000" b="1" i="0" u="none" strike="noStrike" cap="none" normalizeH="0" baseline="0" dirty="0" err="1">
                <a:ln>
                  <a:noFill/>
                </a:ln>
                <a:effectLst/>
                <a:latin typeface="Arial" pitchFamily="34" charset="0"/>
                <a:cs typeface="Arial" pitchFamily="34" charset="0"/>
              </a:rPr>
              <a:t>Behaviourally</a:t>
            </a:r>
            <a:r>
              <a:rPr kumimoji="0" lang="en-US" altLang="en-US" sz="3000" b="1" i="0" u="none" strike="noStrike" cap="none" normalizeH="0" baseline="0" dirty="0">
                <a:ln>
                  <a:noFill/>
                </a:ln>
                <a:effectLst/>
                <a:latin typeface="Arial" pitchFamily="34" charset="0"/>
                <a:cs typeface="Arial" pitchFamily="34" charset="0"/>
              </a:rPr>
              <a:t> Informed Methodology</a:t>
            </a:r>
          </a:p>
        </p:txBody>
      </p:sp>
      <p:pic>
        <p:nvPicPr>
          <p:cNvPr id="7" name="Picture 6"/>
          <p:cNvPicPr>
            <a:picLocks noChangeAspect="1"/>
          </p:cNvPicPr>
          <p:nvPr/>
        </p:nvPicPr>
        <p:blipFill>
          <a:blip r:embed="rId3"/>
          <a:stretch>
            <a:fillRect/>
          </a:stretch>
        </p:blipFill>
        <p:spPr>
          <a:xfrm>
            <a:off x="0" y="2609380"/>
            <a:ext cx="9144000" cy="1639239"/>
          </a:xfrm>
          <a:prstGeom prst="rect">
            <a:avLst/>
          </a:prstGeom>
        </p:spPr>
      </p:pic>
    </p:spTree>
    <p:extLst>
      <p:ext uri="{BB962C8B-B14F-4D97-AF65-F5344CB8AC3E}">
        <p14:creationId xmlns:p14="http://schemas.microsoft.com/office/powerpoint/2010/main" val="1196793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98EBD6C-6CB8-415B-9DA9-D367F4F97530}"/>
              </a:ext>
            </a:extLst>
          </p:cNvPr>
          <p:cNvGraphicFramePr>
            <a:graphicFrameLocks noGrp="1"/>
          </p:cNvGraphicFramePr>
          <p:nvPr>
            <p:extLst>
              <p:ext uri="{D42A27DB-BD31-4B8C-83A1-F6EECF244321}">
                <p14:modId xmlns:p14="http://schemas.microsoft.com/office/powerpoint/2010/main" val="1325891869"/>
              </p:ext>
            </p:extLst>
          </p:nvPr>
        </p:nvGraphicFramePr>
        <p:xfrm>
          <a:off x="467360" y="1752600"/>
          <a:ext cx="8260079" cy="3784599"/>
        </p:xfrm>
        <a:graphic>
          <a:graphicData uri="http://schemas.openxmlformats.org/drawingml/2006/table">
            <a:tbl>
              <a:tblPr firstRow="1" bandRow="1">
                <a:tableStyleId>{5C22544A-7EE6-4342-B048-85BDC9FD1C3A}</a:tableStyleId>
              </a:tblPr>
              <a:tblGrid>
                <a:gridCol w="3786372">
                  <a:extLst>
                    <a:ext uri="{9D8B030D-6E8A-4147-A177-3AD203B41FA5}">
                      <a16:colId xmlns:a16="http://schemas.microsoft.com/office/drawing/2014/main" val="2227063527"/>
                    </a:ext>
                  </a:extLst>
                </a:gridCol>
                <a:gridCol w="1459080">
                  <a:extLst>
                    <a:ext uri="{9D8B030D-6E8A-4147-A177-3AD203B41FA5}">
                      <a16:colId xmlns:a16="http://schemas.microsoft.com/office/drawing/2014/main" val="3375104839"/>
                    </a:ext>
                  </a:extLst>
                </a:gridCol>
                <a:gridCol w="1471138">
                  <a:extLst>
                    <a:ext uri="{9D8B030D-6E8A-4147-A177-3AD203B41FA5}">
                      <a16:colId xmlns:a16="http://schemas.microsoft.com/office/drawing/2014/main" val="356039498"/>
                    </a:ext>
                  </a:extLst>
                </a:gridCol>
                <a:gridCol w="1543489">
                  <a:extLst>
                    <a:ext uri="{9D8B030D-6E8A-4147-A177-3AD203B41FA5}">
                      <a16:colId xmlns:a16="http://schemas.microsoft.com/office/drawing/2014/main" val="2722230566"/>
                    </a:ext>
                  </a:extLst>
                </a:gridCol>
              </a:tblGrid>
              <a:tr h="540657">
                <a:tc>
                  <a:txBody>
                    <a:bodyPr/>
                    <a:lstStyle/>
                    <a:p>
                      <a:endParaRPr lang="en-US" dirty="0"/>
                    </a:p>
                  </a:txBody>
                  <a:tcPr/>
                </a:tc>
                <a:tc>
                  <a:txBody>
                    <a:bodyPr/>
                    <a:lstStyle/>
                    <a:p>
                      <a:pPr algn="ctr"/>
                      <a:r>
                        <a:rPr lang="en-US" sz="2100" dirty="0"/>
                        <a:t>Unfreezing</a:t>
                      </a:r>
                    </a:p>
                  </a:txBody>
                  <a:tcPr/>
                </a:tc>
                <a:tc>
                  <a:txBody>
                    <a:bodyPr/>
                    <a:lstStyle/>
                    <a:p>
                      <a:pPr algn="ctr"/>
                      <a:r>
                        <a:rPr lang="en-US" sz="2100" dirty="0"/>
                        <a:t>Change</a:t>
                      </a:r>
                    </a:p>
                  </a:txBody>
                  <a:tcPr/>
                </a:tc>
                <a:tc>
                  <a:txBody>
                    <a:bodyPr/>
                    <a:lstStyle/>
                    <a:p>
                      <a:pPr algn="ctr"/>
                      <a:r>
                        <a:rPr lang="en-US" sz="2100" dirty="0"/>
                        <a:t>Refreezing</a:t>
                      </a:r>
                    </a:p>
                  </a:txBody>
                  <a:tcPr/>
                </a:tc>
                <a:extLst>
                  <a:ext uri="{0D108BD9-81ED-4DB2-BD59-A6C34878D82A}">
                    <a16:rowId xmlns:a16="http://schemas.microsoft.com/office/drawing/2014/main" val="1021573841"/>
                  </a:ext>
                </a:extLst>
              </a:tr>
              <a:tr h="540657">
                <a:tc>
                  <a:txBody>
                    <a:bodyPr/>
                    <a:lstStyle/>
                    <a:p>
                      <a:r>
                        <a:rPr lang="en-US" sz="2100" dirty="0"/>
                        <a:t>Framing the Reform</a:t>
                      </a:r>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3801329988"/>
                  </a:ext>
                </a:extLst>
              </a:tr>
              <a:tr h="540657">
                <a:tc>
                  <a:txBody>
                    <a:bodyPr/>
                    <a:lstStyle/>
                    <a:p>
                      <a:r>
                        <a:rPr lang="en-US" sz="2100" dirty="0"/>
                        <a:t>Leadership</a:t>
                      </a:r>
                    </a:p>
                  </a:txBody>
                  <a:tcPr/>
                </a:tc>
                <a:tc>
                  <a:txBody>
                    <a:bodyPr/>
                    <a:lstStyle/>
                    <a:p>
                      <a:pPr algn="ctr"/>
                      <a:r>
                        <a:rPr lang="en-US" dirty="0"/>
                        <a:t>X</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X</a:t>
                      </a:r>
                    </a:p>
                  </a:txBody>
                  <a:tcPr/>
                </a:tc>
                <a:tc>
                  <a:txBody>
                    <a:bodyPr/>
                    <a:lstStyle/>
                    <a:p>
                      <a:pPr algn="ctr"/>
                      <a:r>
                        <a:rPr lang="en-US" dirty="0"/>
                        <a:t>X</a:t>
                      </a:r>
                    </a:p>
                  </a:txBody>
                  <a:tcPr/>
                </a:tc>
                <a:extLst>
                  <a:ext uri="{0D108BD9-81ED-4DB2-BD59-A6C34878D82A}">
                    <a16:rowId xmlns:a16="http://schemas.microsoft.com/office/drawing/2014/main" val="2378803542"/>
                  </a:ext>
                </a:extLst>
              </a:tr>
              <a:tr h="540657">
                <a:tc>
                  <a:txBody>
                    <a:bodyPr/>
                    <a:lstStyle/>
                    <a:p>
                      <a:r>
                        <a:rPr lang="en-US" sz="2100" dirty="0"/>
                        <a:t>Change Agents</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4236057221"/>
                  </a:ext>
                </a:extLst>
              </a:tr>
              <a:tr h="540657">
                <a:tc>
                  <a:txBody>
                    <a:bodyPr/>
                    <a:lstStyle/>
                    <a:p>
                      <a:r>
                        <a:rPr lang="en-US" sz="2100" dirty="0"/>
                        <a:t>Framing Communication to Staff</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285898373"/>
                  </a:ext>
                </a:extLst>
              </a:tr>
              <a:tr h="540657">
                <a:tc>
                  <a:txBody>
                    <a:bodyPr/>
                    <a:lstStyle/>
                    <a:p>
                      <a:r>
                        <a:rPr lang="en-US" sz="2100" dirty="0"/>
                        <a:t>Incentives</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162574329"/>
                  </a:ext>
                </a:extLst>
              </a:tr>
              <a:tr h="540657">
                <a:tc>
                  <a:txBody>
                    <a:bodyPr/>
                    <a:lstStyle/>
                    <a:p>
                      <a:r>
                        <a:rPr lang="en-US" sz="2100" dirty="0"/>
                        <a:t>Building Long-Term Capacity</a:t>
                      </a:r>
                    </a:p>
                  </a:txBody>
                  <a:tcPr/>
                </a:tc>
                <a:tc>
                  <a:txBody>
                    <a:bodyPr/>
                    <a:lstStyle/>
                    <a:p>
                      <a:pPr algn="ctr"/>
                      <a:endParaRPr lang="en-US" dirty="0"/>
                    </a:p>
                  </a:txBody>
                  <a:tcPr/>
                </a:tc>
                <a:tc>
                  <a:txBody>
                    <a:bodyPr/>
                    <a:lstStyle/>
                    <a:p>
                      <a:pPr algn="ctr"/>
                      <a:endParaRPr lang="en-US"/>
                    </a:p>
                  </a:txBody>
                  <a:tcPr/>
                </a:tc>
                <a:tc>
                  <a:txBody>
                    <a:bodyPr/>
                    <a:lstStyle/>
                    <a:p>
                      <a:pPr algn="ctr"/>
                      <a:r>
                        <a:rPr lang="en-US" dirty="0"/>
                        <a:t>X</a:t>
                      </a:r>
                    </a:p>
                  </a:txBody>
                  <a:tcPr/>
                </a:tc>
                <a:extLst>
                  <a:ext uri="{0D108BD9-81ED-4DB2-BD59-A6C34878D82A}">
                    <a16:rowId xmlns:a16="http://schemas.microsoft.com/office/drawing/2014/main" val="3259499364"/>
                  </a:ext>
                </a:extLst>
              </a:tr>
            </a:tbl>
          </a:graphicData>
        </a:graphic>
      </p:graphicFrame>
      <p:sp>
        <p:nvSpPr>
          <p:cNvPr id="7" name="TextBox 6">
            <a:extLst>
              <a:ext uri="{FF2B5EF4-FFF2-40B4-BE49-F238E27FC236}">
                <a16:creationId xmlns:a16="http://schemas.microsoft.com/office/drawing/2014/main" id="{C69CCB37-C4F0-42CA-95E8-703527507A71}"/>
              </a:ext>
            </a:extLst>
          </p:cNvPr>
          <p:cNvSpPr txBox="1"/>
          <p:nvPr/>
        </p:nvSpPr>
        <p:spPr>
          <a:xfrm>
            <a:off x="467361" y="5816600"/>
            <a:ext cx="8260078" cy="477054"/>
          </a:xfrm>
          <a:prstGeom prst="rect">
            <a:avLst/>
          </a:prstGeom>
          <a:solidFill>
            <a:schemeClr val="accent1"/>
          </a:solidFill>
        </p:spPr>
        <p:txBody>
          <a:bodyPr wrap="square" rtlCol="0">
            <a:spAutoFit/>
          </a:bodyPr>
          <a:lstStyle/>
          <a:p>
            <a:pPr algn="ctr"/>
            <a:r>
              <a:rPr lang="en-US" sz="2500" b="1" dirty="0">
                <a:solidFill>
                  <a:schemeClr val="bg1"/>
                </a:solidFill>
              </a:rPr>
              <a:t>MEASUREMENT</a:t>
            </a:r>
          </a:p>
        </p:txBody>
      </p:sp>
      <p:sp>
        <p:nvSpPr>
          <p:cNvPr id="9" name="Oval 8">
            <a:extLst>
              <a:ext uri="{FF2B5EF4-FFF2-40B4-BE49-F238E27FC236}">
                <a16:creationId xmlns:a16="http://schemas.microsoft.com/office/drawing/2014/main" id="{EE5A6385-EC0B-4911-BD7D-96C5D6047A52}"/>
              </a:ext>
            </a:extLst>
          </p:cNvPr>
          <p:cNvSpPr/>
          <p:nvPr/>
        </p:nvSpPr>
        <p:spPr>
          <a:xfrm>
            <a:off x="467360" y="205740"/>
            <a:ext cx="1117600" cy="1051560"/>
          </a:xfrm>
          <a:prstGeom prst="ellipse">
            <a:avLst/>
          </a:prstGeom>
          <a:solidFill>
            <a:schemeClr val="bg1"/>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E7A57CF-ECEB-4314-BE9E-69EC76F4A794}"/>
              </a:ext>
            </a:extLst>
          </p:cNvPr>
          <p:cNvSpPr txBox="1"/>
          <p:nvPr/>
        </p:nvSpPr>
        <p:spPr>
          <a:xfrm>
            <a:off x="579120" y="546854"/>
            <a:ext cx="1625600" cy="369332"/>
          </a:xfrm>
          <a:prstGeom prst="rect">
            <a:avLst/>
          </a:prstGeom>
          <a:noFill/>
        </p:spPr>
        <p:txBody>
          <a:bodyPr wrap="square" rtlCol="0">
            <a:spAutoFit/>
          </a:bodyPr>
          <a:lstStyle/>
          <a:p>
            <a:r>
              <a:rPr lang="en-US" dirty="0">
                <a:solidFill>
                  <a:schemeClr val="accent1">
                    <a:lumMod val="75000"/>
                  </a:schemeClr>
                </a:solidFill>
              </a:rPr>
              <a:t>DESIGN</a:t>
            </a:r>
          </a:p>
        </p:txBody>
      </p:sp>
      <p:pic>
        <p:nvPicPr>
          <p:cNvPr id="11" name="Picture 10">
            <a:extLst>
              <a:ext uri="{FF2B5EF4-FFF2-40B4-BE49-F238E27FC236}">
                <a16:creationId xmlns:a16="http://schemas.microsoft.com/office/drawing/2014/main" id="{B07B4821-67BC-4AD9-9545-F6E170837FED}"/>
              </a:ext>
            </a:extLst>
          </p:cNvPr>
          <p:cNvPicPr>
            <a:picLocks noChangeAspect="1"/>
          </p:cNvPicPr>
          <p:nvPr/>
        </p:nvPicPr>
        <p:blipFill>
          <a:blip r:embed="rId2"/>
          <a:stretch>
            <a:fillRect/>
          </a:stretch>
        </p:blipFill>
        <p:spPr>
          <a:xfrm>
            <a:off x="6602204" y="54233"/>
            <a:ext cx="2125235" cy="1280160"/>
          </a:xfrm>
          <a:prstGeom prst="rect">
            <a:avLst/>
          </a:prstGeom>
        </p:spPr>
      </p:pic>
    </p:spTree>
    <p:extLst>
      <p:ext uri="{BB962C8B-B14F-4D97-AF65-F5344CB8AC3E}">
        <p14:creationId xmlns:p14="http://schemas.microsoft.com/office/powerpoint/2010/main" val="2262572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98EBD6C-6CB8-415B-9DA9-D367F4F97530}"/>
              </a:ext>
            </a:extLst>
          </p:cNvPr>
          <p:cNvGraphicFramePr>
            <a:graphicFrameLocks noGrp="1"/>
          </p:cNvGraphicFramePr>
          <p:nvPr/>
        </p:nvGraphicFramePr>
        <p:xfrm>
          <a:off x="467360" y="1752600"/>
          <a:ext cx="8260079" cy="3784599"/>
        </p:xfrm>
        <a:graphic>
          <a:graphicData uri="http://schemas.openxmlformats.org/drawingml/2006/table">
            <a:tbl>
              <a:tblPr firstRow="1" bandRow="1">
                <a:tableStyleId>{5C22544A-7EE6-4342-B048-85BDC9FD1C3A}</a:tableStyleId>
              </a:tblPr>
              <a:tblGrid>
                <a:gridCol w="3786372">
                  <a:extLst>
                    <a:ext uri="{9D8B030D-6E8A-4147-A177-3AD203B41FA5}">
                      <a16:colId xmlns:a16="http://schemas.microsoft.com/office/drawing/2014/main" val="2227063527"/>
                    </a:ext>
                  </a:extLst>
                </a:gridCol>
                <a:gridCol w="1459080">
                  <a:extLst>
                    <a:ext uri="{9D8B030D-6E8A-4147-A177-3AD203B41FA5}">
                      <a16:colId xmlns:a16="http://schemas.microsoft.com/office/drawing/2014/main" val="3375104839"/>
                    </a:ext>
                  </a:extLst>
                </a:gridCol>
                <a:gridCol w="1471138">
                  <a:extLst>
                    <a:ext uri="{9D8B030D-6E8A-4147-A177-3AD203B41FA5}">
                      <a16:colId xmlns:a16="http://schemas.microsoft.com/office/drawing/2014/main" val="356039498"/>
                    </a:ext>
                  </a:extLst>
                </a:gridCol>
                <a:gridCol w="1543489">
                  <a:extLst>
                    <a:ext uri="{9D8B030D-6E8A-4147-A177-3AD203B41FA5}">
                      <a16:colId xmlns:a16="http://schemas.microsoft.com/office/drawing/2014/main" val="2722230566"/>
                    </a:ext>
                  </a:extLst>
                </a:gridCol>
              </a:tblGrid>
              <a:tr h="540657">
                <a:tc>
                  <a:txBody>
                    <a:bodyPr/>
                    <a:lstStyle/>
                    <a:p>
                      <a:endParaRPr lang="en-US" dirty="0"/>
                    </a:p>
                  </a:txBody>
                  <a:tcPr/>
                </a:tc>
                <a:tc>
                  <a:txBody>
                    <a:bodyPr/>
                    <a:lstStyle/>
                    <a:p>
                      <a:pPr algn="ctr"/>
                      <a:r>
                        <a:rPr lang="en-US" sz="2100" dirty="0"/>
                        <a:t>Unfreezing</a:t>
                      </a:r>
                    </a:p>
                  </a:txBody>
                  <a:tcPr/>
                </a:tc>
                <a:tc>
                  <a:txBody>
                    <a:bodyPr/>
                    <a:lstStyle/>
                    <a:p>
                      <a:pPr algn="ctr"/>
                      <a:r>
                        <a:rPr lang="en-US" sz="2100" dirty="0"/>
                        <a:t>Change</a:t>
                      </a:r>
                    </a:p>
                  </a:txBody>
                  <a:tcPr/>
                </a:tc>
                <a:tc>
                  <a:txBody>
                    <a:bodyPr/>
                    <a:lstStyle/>
                    <a:p>
                      <a:pPr algn="ctr"/>
                      <a:r>
                        <a:rPr lang="en-US" sz="2100" dirty="0"/>
                        <a:t>Refreezing</a:t>
                      </a:r>
                    </a:p>
                  </a:txBody>
                  <a:tcPr/>
                </a:tc>
                <a:extLst>
                  <a:ext uri="{0D108BD9-81ED-4DB2-BD59-A6C34878D82A}">
                    <a16:rowId xmlns:a16="http://schemas.microsoft.com/office/drawing/2014/main" val="1021573841"/>
                  </a:ext>
                </a:extLst>
              </a:tr>
              <a:tr h="540657">
                <a:tc>
                  <a:txBody>
                    <a:bodyPr/>
                    <a:lstStyle/>
                    <a:p>
                      <a:r>
                        <a:rPr lang="en-US" sz="2100" dirty="0"/>
                        <a:t>Framing the Reform</a:t>
                      </a:r>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3801329988"/>
                  </a:ext>
                </a:extLst>
              </a:tr>
              <a:tr h="540657">
                <a:tc>
                  <a:txBody>
                    <a:bodyPr/>
                    <a:lstStyle/>
                    <a:p>
                      <a:r>
                        <a:rPr lang="en-US" sz="2100" dirty="0"/>
                        <a:t>Leadership</a:t>
                      </a:r>
                    </a:p>
                  </a:txBody>
                  <a:tcPr/>
                </a:tc>
                <a:tc>
                  <a:txBody>
                    <a:bodyPr/>
                    <a:lstStyle/>
                    <a:p>
                      <a:pPr algn="ctr"/>
                      <a:r>
                        <a:rPr lang="en-US" dirty="0"/>
                        <a:t>X</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X</a:t>
                      </a:r>
                    </a:p>
                  </a:txBody>
                  <a:tcPr/>
                </a:tc>
                <a:tc>
                  <a:txBody>
                    <a:bodyPr/>
                    <a:lstStyle/>
                    <a:p>
                      <a:pPr algn="ctr"/>
                      <a:r>
                        <a:rPr lang="en-US" dirty="0"/>
                        <a:t>X</a:t>
                      </a:r>
                    </a:p>
                  </a:txBody>
                  <a:tcPr/>
                </a:tc>
                <a:extLst>
                  <a:ext uri="{0D108BD9-81ED-4DB2-BD59-A6C34878D82A}">
                    <a16:rowId xmlns:a16="http://schemas.microsoft.com/office/drawing/2014/main" val="2378803542"/>
                  </a:ext>
                </a:extLst>
              </a:tr>
              <a:tr h="540657">
                <a:tc>
                  <a:txBody>
                    <a:bodyPr/>
                    <a:lstStyle/>
                    <a:p>
                      <a:r>
                        <a:rPr lang="en-US" sz="2100" dirty="0"/>
                        <a:t>Change Agents</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4236057221"/>
                  </a:ext>
                </a:extLst>
              </a:tr>
              <a:tr h="540657">
                <a:tc>
                  <a:txBody>
                    <a:bodyPr/>
                    <a:lstStyle/>
                    <a:p>
                      <a:r>
                        <a:rPr lang="en-US" sz="2100" dirty="0"/>
                        <a:t>Framing Communication to Staff</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285898373"/>
                  </a:ext>
                </a:extLst>
              </a:tr>
              <a:tr h="540657">
                <a:tc>
                  <a:txBody>
                    <a:bodyPr/>
                    <a:lstStyle/>
                    <a:p>
                      <a:r>
                        <a:rPr lang="en-US" sz="2100" dirty="0"/>
                        <a:t>Incentives</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162574329"/>
                  </a:ext>
                </a:extLst>
              </a:tr>
              <a:tr h="540657">
                <a:tc>
                  <a:txBody>
                    <a:bodyPr/>
                    <a:lstStyle/>
                    <a:p>
                      <a:r>
                        <a:rPr lang="en-US" sz="2100" dirty="0"/>
                        <a:t>Building Long-Term Capacity</a:t>
                      </a:r>
                    </a:p>
                  </a:txBody>
                  <a:tcPr/>
                </a:tc>
                <a:tc>
                  <a:txBody>
                    <a:bodyPr/>
                    <a:lstStyle/>
                    <a:p>
                      <a:pPr algn="ctr"/>
                      <a:endParaRPr lang="en-US" dirty="0"/>
                    </a:p>
                  </a:txBody>
                  <a:tcPr/>
                </a:tc>
                <a:tc>
                  <a:txBody>
                    <a:bodyPr/>
                    <a:lstStyle/>
                    <a:p>
                      <a:pPr algn="ctr"/>
                      <a:endParaRPr lang="en-US"/>
                    </a:p>
                  </a:txBody>
                  <a:tcPr/>
                </a:tc>
                <a:tc>
                  <a:txBody>
                    <a:bodyPr/>
                    <a:lstStyle/>
                    <a:p>
                      <a:pPr algn="ctr"/>
                      <a:r>
                        <a:rPr lang="en-US" dirty="0"/>
                        <a:t>X</a:t>
                      </a:r>
                    </a:p>
                  </a:txBody>
                  <a:tcPr/>
                </a:tc>
                <a:extLst>
                  <a:ext uri="{0D108BD9-81ED-4DB2-BD59-A6C34878D82A}">
                    <a16:rowId xmlns:a16="http://schemas.microsoft.com/office/drawing/2014/main" val="3259499364"/>
                  </a:ext>
                </a:extLst>
              </a:tr>
            </a:tbl>
          </a:graphicData>
        </a:graphic>
      </p:graphicFrame>
      <p:sp>
        <p:nvSpPr>
          <p:cNvPr id="7" name="TextBox 6">
            <a:extLst>
              <a:ext uri="{FF2B5EF4-FFF2-40B4-BE49-F238E27FC236}">
                <a16:creationId xmlns:a16="http://schemas.microsoft.com/office/drawing/2014/main" id="{C69CCB37-C4F0-42CA-95E8-703527507A71}"/>
              </a:ext>
            </a:extLst>
          </p:cNvPr>
          <p:cNvSpPr txBox="1"/>
          <p:nvPr/>
        </p:nvSpPr>
        <p:spPr>
          <a:xfrm>
            <a:off x="467361" y="5816600"/>
            <a:ext cx="8260078" cy="477054"/>
          </a:xfrm>
          <a:prstGeom prst="rect">
            <a:avLst/>
          </a:prstGeom>
          <a:solidFill>
            <a:schemeClr val="accent1"/>
          </a:solidFill>
        </p:spPr>
        <p:txBody>
          <a:bodyPr wrap="square" rtlCol="0">
            <a:spAutoFit/>
          </a:bodyPr>
          <a:lstStyle/>
          <a:p>
            <a:pPr algn="ctr"/>
            <a:r>
              <a:rPr lang="en-US" sz="2500" b="1" dirty="0">
                <a:solidFill>
                  <a:schemeClr val="bg1"/>
                </a:solidFill>
              </a:rPr>
              <a:t>MEASUREMENT</a:t>
            </a:r>
          </a:p>
        </p:txBody>
      </p:sp>
      <p:sp>
        <p:nvSpPr>
          <p:cNvPr id="9" name="Oval 8">
            <a:extLst>
              <a:ext uri="{FF2B5EF4-FFF2-40B4-BE49-F238E27FC236}">
                <a16:creationId xmlns:a16="http://schemas.microsoft.com/office/drawing/2014/main" id="{EE5A6385-EC0B-4911-BD7D-96C5D6047A52}"/>
              </a:ext>
            </a:extLst>
          </p:cNvPr>
          <p:cNvSpPr/>
          <p:nvPr/>
        </p:nvSpPr>
        <p:spPr>
          <a:xfrm>
            <a:off x="467360" y="205740"/>
            <a:ext cx="1117600" cy="1051560"/>
          </a:xfrm>
          <a:prstGeom prst="ellipse">
            <a:avLst/>
          </a:prstGeom>
          <a:solidFill>
            <a:schemeClr val="bg1"/>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E7A57CF-ECEB-4314-BE9E-69EC76F4A794}"/>
              </a:ext>
            </a:extLst>
          </p:cNvPr>
          <p:cNvSpPr txBox="1"/>
          <p:nvPr/>
        </p:nvSpPr>
        <p:spPr>
          <a:xfrm>
            <a:off x="579120" y="546854"/>
            <a:ext cx="1625600" cy="369332"/>
          </a:xfrm>
          <a:prstGeom prst="rect">
            <a:avLst/>
          </a:prstGeom>
          <a:noFill/>
        </p:spPr>
        <p:txBody>
          <a:bodyPr wrap="square" rtlCol="0">
            <a:spAutoFit/>
          </a:bodyPr>
          <a:lstStyle/>
          <a:p>
            <a:r>
              <a:rPr lang="en-US" dirty="0">
                <a:solidFill>
                  <a:schemeClr val="accent1">
                    <a:lumMod val="75000"/>
                  </a:schemeClr>
                </a:solidFill>
              </a:rPr>
              <a:t>DESIGN</a:t>
            </a:r>
          </a:p>
        </p:txBody>
      </p:sp>
      <p:pic>
        <p:nvPicPr>
          <p:cNvPr id="11" name="Picture 10">
            <a:extLst>
              <a:ext uri="{FF2B5EF4-FFF2-40B4-BE49-F238E27FC236}">
                <a16:creationId xmlns:a16="http://schemas.microsoft.com/office/drawing/2014/main" id="{B07B4821-67BC-4AD9-9545-F6E170837FED}"/>
              </a:ext>
            </a:extLst>
          </p:cNvPr>
          <p:cNvPicPr>
            <a:picLocks noChangeAspect="1"/>
          </p:cNvPicPr>
          <p:nvPr/>
        </p:nvPicPr>
        <p:blipFill>
          <a:blip r:embed="rId2"/>
          <a:stretch>
            <a:fillRect/>
          </a:stretch>
        </p:blipFill>
        <p:spPr>
          <a:xfrm>
            <a:off x="6602204" y="54233"/>
            <a:ext cx="2125235" cy="1280160"/>
          </a:xfrm>
          <a:prstGeom prst="rect">
            <a:avLst/>
          </a:prstGeom>
        </p:spPr>
      </p:pic>
      <p:sp>
        <p:nvSpPr>
          <p:cNvPr id="2" name="Oval 1">
            <a:extLst>
              <a:ext uri="{FF2B5EF4-FFF2-40B4-BE49-F238E27FC236}">
                <a16:creationId xmlns:a16="http://schemas.microsoft.com/office/drawing/2014/main" id="{B2568777-590C-48A0-BCD6-45051093B4C7}"/>
              </a:ext>
            </a:extLst>
          </p:cNvPr>
          <p:cNvSpPr/>
          <p:nvPr/>
        </p:nvSpPr>
        <p:spPr>
          <a:xfrm>
            <a:off x="314960" y="4338320"/>
            <a:ext cx="1727200" cy="6908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Tree>
    <p:extLst>
      <p:ext uri="{BB962C8B-B14F-4D97-AF65-F5344CB8AC3E}">
        <p14:creationId xmlns:p14="http://schemas.microsoft.com/office/powerpoint/2010/main" val="1962701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423" y="903769"/>
            <a:ext cx="6919238" cy="1325563"/>
          </a:xfrm>
        </p:spPr>
        <p:txBody>
          <a:bodyPr>
            <a:normAutofit fontScale="90000"/>
          </a:bodyPr>
          <a:lstStyle/>
          <a:p>
            <a:r>
              <a:rPr lang="en-US" sz="5500" b="1" dirty="0"/>
              <a:t>What does psychology</a:t>
            </a:r>
            <a:br>
              <a:rPr lang="en-US" sz="5500" b="1" dirty="0"/>
            </a:br>
            <a:r>
              <a:rPr lang="en-US" sz="5500" b="1" dirty="0"/>
              <a:t>tell us about work and organizational behaviour?</a:t>
            </a:r>
          </a:p>
        </p:txBody>
      </p:sp>
      <p:sp>
        <p:nvSpPr>
          <p:cNvPr id="3" name="Title 1"/>
          <p:cNvSpPr txBox="1">
            <a:spLocks/>
          </p:cNvSpPr>
          <p:nvPr/>
        </p:nvSpPr>
        <p:spPr>
          <a:xfrm>
            <a:off x="995423" y="5209247"/>
            <a:ext cx="798653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500" b="1" dirty="0"/>
              <a:t>Rewards can motivate, and backfire.</a:t>
            </a:r>
          </a:p>
        </p:txBody>
      </p:sp>
    </p:spTree>
    <p:extLst>
      <p:ext uri="{BB962C8B-B14F-4D97-AF65-F5344CB8AC3E}">
        <p14:creationId xmlns:p14="http://schemas.microsoft.com/office/powerpoint/2010/main" val="3040624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113" y="649769"/>
            <a:ext cx="6919238" cy="1325563"/>
          </a:xfrm>
        </p:spPr>
        <p:txBody>
          <a:bodyPr>
            <a:normAutofit/>
          </a:bodyPr>
          <a:lstStyle/>
          <a:p>
            <a:r>
              <a:rPr lang="en-US" b="1" dirty="0">
                <a:latin typeface="+mn-lt"/>
              </a:rPr>
              <a:t>On the folly of rewarding A, while hoping for B.</a:t>
            </a:r>
            <a:endParaRPr lang="en-US" sz="5500" b="1" dirty="0">
              <a:latin typeface="+mn-lt"/>
            </a:endParaRPr>
          </a:p>
        </p:txBody>
      </p:sp>
      <p:sp>
        <p:nvSpPr>
          <p:cNvPr id="3" name="Title 1"/>
          <p:cNvSpPr txBox="1">
            <a:spLocks/>
          </p:cNvSpPr>
          <p:nvPr/>
        </p:nvSpPr>
        <p:spPr>
          <a:xfrm>
            <a:off x="995423" y="5381967"/>
            <a:ext cx="798653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000" b="1" dirty="0"/>
              <a:t>Kerr (1995)</a:t>
            </a:r>
          </a:p>
        </p:txBody>
      </p:sp>
    </p:spTree>
    <p:extLst>
      <p:ext uri="{BB962C8B-B14F-4D97-AF65-F5344CB8AC3E}">
        <p14:creationId xmlns:p14="http://schemas.microsoft.com/office/powerpoint/2010/main" val="3459768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003" y="435228"/>
            <a:ext cx="6919238" cy="1325563"/>
          </a:xfrm>
        </p:spPr>
        <p:txBody>
          <a:bodyPr>
            <a:normAutofit/>
          </a:bodyPr>
          <a:lstStyle/>
          <a:p>
            <a:r>
              <a:rPr lang="en-US" sz="5500" b="1" dirty="0">
                <a:latin typeface="+mn-lt"/>
              </a:rPr>
              <a:t>Learned helplessness.</a:t>
            </a:r>
          </a:p>
        </p:txBody>
      </p:sp>
      <p:sp>
        <p:nvSpPr>
          <p:cNvPr id="3" name="Title 1"/>
          <p:cNvSpPr txBox="1">
            <a:spLocks/>
          </p:cNvSpPr>
          <p:nvPr/>
        </p:nvSpPr>
        <p:spPr>
          <a:xfrm>
            <a:off x="1254642" y="4712116"/>
            <a:ext cx="767414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4000" b="1" dirty="0"/>
          </a:p>
          <a:p>
            <a:pPr algn="r"/>
            <a:r>
              <a:rPr lang="en-US" sz="3200" b="1" dirty="0"/>
              <a:t>After repeated punishment or failure, we become passive and remain so even after freed up for success.</a:t>
            </a:r>
          </a:p>
        </p:txBody>
      </p:sp>
    </p:spTree>
    <p:extLst>
      <p:ext uri="{BB962C8B-B14F-4D97-AF65-F5344CB8AC3E}">
        <p14:creationId xmlns:p14="http://schemas.microsoft.com/office/powerpoint/2010/main" val="3726919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3"/>
          <a:stretch>
            <a:fillRect/>
          </a:stretch>
        </p:blipFill>
        <p:spPr>
          <a:xfrm>
            <a:off x="42862" y="164066"/>
            <a:ext cx="9101138" cy="6515100"/>
          </a:xfrm>
          <a:prstGeom prst="rect">
            <a:avLst/>
          </a:prstGeom>
        </p:spPr>
      </p:pic>
    </p:spTree>
    <p:extLst>
      <p:ext uri="{BB962C8B-B14F-4D97-AF65-F5344CB8AC3E}">
        <p14:creationId xmlns:p14="http://schemas.microsoft.com/office/powerpoint/2010/main" val="2842591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424543" y="0"/>
            <a:ext cx="8294914" cy="6858000"/>
          </a:xfrm>
          <a:prstGeom prst="rect">
            <a:avLst/>
          </a:prstGeom>
        </p:spPr>
      </p:pic>
    </p:spTree>
    <p:extLst>
      <p:ext uri="{BB962C8B-B14F-4D97-AF65-F5344CB8AC3E}">
        <p14:creationId xmlns:p14="http://schemas.microsoft.com/office/powerpoint/2010/main" val="565844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233" y="639609"/>
            <a:ext cx="6919238" cy="1325563"/>
          </a:xfrm>
        </p:spPr>
        <p:txBody>
          <a:bodyPr>
            <a:normAutofit fontScale="90000"/>
          </a:bodyPr>
          <a:lstStyle/>
          <a:p>
            <a:r>
              <a:rPr lang="en-US" sz="5500" b="1" dirty="0"/>
              <a:t>What does psychology</a:t>
            </a:r>
            <a:br>
              <a:rPr lang="en-US" sz="5500" b="1" dirty="0"/>
            </a:br>
            <a:r>
              <a:rPr lang="en-US" sz="5500" b="1" dirty="0"/>
              <a:t>tell us about work and organizational behaviour?</a:t>
            </a:r>
          </a:p>
        </p:txBody>
      </p:sp>
      <p:sp>
        <p:nvSpPr>
          <p:cNvPr id="3" name="Title 1"/>
          <p:cNvSpPr txBox="1">
            <a:spLocks/>
          </p:cNvSpPr>
          <p:nvPr/>
        </p:nvSpPr>
        <p:spPr>
          <a:xfrm>
            <a:off x="762001" y="4995179"/>
            <a:ext cx="821995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dirty="0">
                <a:latin typeface="+mn-lt"/>
              </a:rPr>
              <a:t>There is more to work motivation than monetary rewards and incentives.</a:t>
            </a:r>
          </a:p>
        </p:txBody>
      </p:sp>
    </p:spTree>
    <p:extLst>
      <p:ext uri="{BB962C8B-B14F-4D97-AF65-F5344CB8AC3E}">
        <p14:creationId xmlns:p14="http://schemas.microsoft.com/office/powerpoint/2010/main" val="166857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276810" y="1151191"/>
            <a:ext cx="2991775" cy="2743200"/>
          </a:xfrm>
          <a:prstGeom prst="ellipse">
            <a:avLst/>
          </a:prstGeom>
          <a:solidFill>
            <a:schemeClr val="bg1">
              <a:lumMod val="50000"/>
              <a:alpha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Oval 7"/>
          <p:cNvSpPr/>
          <p:nvPr/>
        </p:nvSpPr>
        <p:spPr>
          <a:xfrm>
            <a:off x="3772699" y="1151191"/>
            <a:ext cx="2991775" cy="2743200"/>
          </a:xfrm>
          <a:prstGeom prst="ellipse">
            <a:avLst/>
          </a:prstGeom>
          <a:solidFill>
            <a:schemeClr val="bg1">
              <a:lumMod val="95000"/>
              <a:alpha val="5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p:cNvSpPr txBox="1"/>
          <p:nvPr/>
        </p:nvSpPr>
        <p:spPr>
          <a:xfrm rot="19252351">
            <a:off x="1953286" y="1372188"/>
            <a:ext cx="2299316" cy="1015663"/>
          </a:xfrm>
          <a:prstGeom prst="rect">
            <a:avLst/>
          </a:prstGeom>
          <a:noFill/>
        </p:spPr>
        <p:txBody>
          <a:bodyPr wrap="square" rtlCol="0">
            <a:spAutoFit/>
          </a:bodyPr>
          <a:lstStyle/>
          <a:p>
            <a:pPr algn="ctr"/>
            <a:r>
              <a:rPr lang="en-US" sz="3000" b="1" dirty="0"/>
              <a:t>I-O Psychology</a:t>
            </a:r>
          </a:p>
        </p:txBody>
      </p:sp>
      <p:sp>
        <p:nvSpPr>
          <p:cNvPr id="10" name="TextBox 9"/>
          <p:cNvSpPr txBox="1"/>
          <p:nvPr/>
        </p:nvSpPr>
        <p:spPr>
          <a:xfrm rot="3697062">
            <a:off x="4701423" y="1763057"/>
            <a:ext cx="2299316" cy="1015663"/>
          </a:xfrm>
          <a:prstGeom prst="rect">
            <a:avLst/>
          </a:prstGeom>
          <a:noFill/>
        </p:spPr>
        <p:txBody>
          <a:bodyPr wrap="square" rtlCol="0">
            <a:spAutoFit/>
          </a:bodyPr>
          <a:lstStyle/>
          <a:p>
            <a:pPr algn="ctr"/>
            <a:r>
              <a:rPr lang="en-US" sz="3000" b="1" dirty="0"/>
              <a:t>Behavioral</a:t>
            </a:r>
          </a:p>
          <a:p>
            <a:pPr algn="ctr"/>
            <a:r>
              <a:rPr lang="en-US" sz="3000" b="1" dirty="0"/>
              <a:t>Economics</a:t>
            </a:r>
          </a:p>
        </p:txBody>
      </p:sp>
    </p:spTree>
    <p:extLst>
      <p:ext uri="{BB962C8B-B14F-4D97-AF65-F5344CB8AC3E}">
        <p14:creationId xmlns:p14="http://schemas.microsoft.com/office/powerpoint/2010/main" val="472271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039" y="1779892"/>
            <a:ext cx="7477523" cy="1325563"/>
          </a:xfrm>
        </p:spPr>
        <p:txBody>
          <a:bodyPr>
            <a:normAutofit fontScale="90000"/>
          </a:bodyPr>
          <a:lstStyle/>
          <a:p>
            <a:r>
              <a:rPr lang="en-US" sz="6000" dirty="0"/>
              <a:t>Rewards may reinforce in the short term, but may have hidden costs, becoming negative reinforcers once withdrawn</a:t>
            </a:r>
            <a:r>
              <a:rPr lang="en-US" sz="5500" b="1" dirty="0"/>
              <a:t>. </a:t>
            </a:r>
            <a:r>
              <a:rPr lang="en-US" sz="1700" b="1" dirty="0"/>
              <a:t>(2003, </a:t>
            </a:r>
            <a:r>
              <a:rPr lang="en-US" sz="1700" b="1" i="1" dirty="0"/>
              <a:t>Review of Economic Studies</a:t>
            </a:r>
            <a:r>
              <a:rPr lang="en-US" sz="1700" b="1" dirty="0"/>
              <a:t>)</a:t>
            </a:r>
          </a:p>
        </p:txBody>
      </p:sp>
      <p:sp>
        <p:nvSpPr>
          <p:cNvPr id="3" name="Title 1"/>
          <p:cNvSpPr txBox="1">
            <a:spLocks/>
          </p:cNvSpPr>
          <p:nvPr/>
        </p:nvSpPr>
        <p:spPr>
          <a:xfrm>
            <a:off x="723014" y="5532437"/>
            <a:ext cx="829083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b="1" dirty="0">
                <a:latin typeface="+mn-lt"/>
              </a:rPr>
              <a:t>Overjustification effect.</a:t>
            </a:r>
          </a:p>
        </p:txBody>
      </p:sp>
    </p:spTree>
    <p:extLst>
      <p:ext uri="{BB962C8B-B14F-4D97-AF65-F5344CB8AC3E}">
        <p14:creationId xmlns:p14="http://schemas.microsoft.com/office/powerpoint/2010/main" val="3145069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610" y="110322"/>
            <a:ext cx="4368391" cy="3017520"/>
          </a:xfrm>
          <a:prstGeom prst="rect">
            <a:avLst/>
          </a:prstGeom>
        </p:spPr>
      </p:pic>
      <p:pic>
        <p:nvPicPr>
          <p:cNvPr id="3" name="Picture 2"/>
          <p:cNvPicPr>
            <a:picLocks noChangeAspect="1"/>
          </p:cNvPicPr>
          <p:nvPr/>
        </p:nvPicPr>
        <p:blipFill>
          <a:blip r:embed="rId3"/>
          <a:stretch>
            <a:fillRect/>
          </a:stretch>
        </p:blipFill>
        <p:spPr>
          <a:xfrm>
            <a:off x="2381698" y="3038700"/>
            <a:ext cx="6663690" cy="3714750"/>
          </a:xfrm>
          <a:prstGeom prst="rect">
            <a:avLst/>
          </a:prstGeom>
        </p:spPr>
      </p:pic>
    </p:spTree>
    <p:extLst>
      <p:ext uri="{BB962C8B-B14F-4D97-AF65-F5344CB8AC3E}">
        <p14:creationId xmlns:p14="http://schemas.microsoft.com/office/powerpoint/2010/main" val="1340203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83781" y="448922"/>
            <a:ext cx="8294637" cy="5943600"/>
          </a:xfrm>
          <a:prstGeom prst="rect">
            <a:avLst/>
          </a:prstGeom>
        </p:spPr>
      </p:pic>
      <p:sp>
        <p:nvSpPr>
          <p:cNvPr id="2" name="TextBox 1"/>
          <p:cNvSpPr txBox="1"/>
          <p:nvPr/>
        </p:nvSpPr>
        <p:spPr>
          <a:xfrm>
            <a:off x="5677786" y="2720530"/>
            <a:ext cx="2849526" cy="1400383"/>
          </a:xfrm>
          <a:prstGeom prst="rect">
            <a:avLst/>
          </a:prstGeom>
          <a:solidFill>
            <a:schemeClr val="bg1"/>
          </a:solidFill>
        </p:spPr>
        <p:txBody>
          <a:bodyPr wrap="square" lIns="0" rIns="0" rtlCol="0">
            <a:spAutoFit/>
          </a:bodyPr>
          <a:lstStyle/>
          <a:p>
            <a:r>
              <a:rPr lang="en-US" sz="1700" dirty="0"/>
              <a:t>High Internal Work Motivation</a:t>
            </a:r>
          </a:p>
          <a:p>
            <a:r>
              <a:rPr lang="en-US" sz="1700" dirty="0"/>
              <a:t>High Job Satisfaction</a:t>
            </a:r>
          </a:p>
          <a:p>
            <a:r>
              <a:rPr lang="en-US" sz="1700" dirty="0"/>
              <a:t>High Performance</a:t>
            </a:r>
          </a:p>
          <a:p>
            <a:r>
              <a:rPr lang="en-US" sz="1700" dirty="0"/>
              <a:t>Lower Absenteeism</a:t>
            </a:r>
          </a:p>
          <a:p>
            <a:r>
              <a:rPr lang="en-US" sz="1700" dirty="0"/>
              <a:t>Lower Turnover</a:t>
            </a:r>
          </a:p>
        </p:txBody>
      </p:sp>
    </p:spTree>
    <p:extLst>
      <p:ext uri="{BB962C8B-B14F-4D97-AF65-F5344CB8AC3E}">
        <p14:creationId xmlns:p14="http://schemas.microsoft.com/office/powerpoint/2010/main" val="15023031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276810" y="1151191"/>
            <a:ext cx="2991775" cy="2743200"/>
          </a:xfrm>
          <a:prstGeom prst="ellipse">
            <a:avLst/>
          </a:prstGeom>
          <a:solidFill>
            <a:schemeClr val="bg1">
              <a:lumMod val="50000"/>
              <a:alpha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Oval 7"/>
          <p:cNvSpPr/>
          <p:nvPr/>
        </p:nvSpPr>
        <p:spPr>
          <a:xfrm>
            <a:off x="3772699" y="1151191"/>
            <a:ext cx="2991775" cy="2743200"/>
          </a:xfrm>
          <a:prstGeom prst="ellipse">
            <a:avLst/>
          </a:prstGeom>
          <a:solidFill>
            <a:schemeClr val="bg1">
              <a:lumMod val="95000"/>
              <a:alpha val="5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p:cNvSpPr txBox="1"/>
          <p:nvPr/>
        </p:nvSpPr>
        <p:spPr>
          <a:xfrm rot="19252351">
            <a:off x="1953286" y="1372188"/>
            <a:ext cx="2299316" cy="1015663"/>
          </a:xfrm>
          <a:prstGeom prst="rect">
            <a:avLst/>
          </a:prstGeom>
          <a:noFill/>
        </p:spPr>
        <p:txBody>
          <a:bodyPr wrap="square" rtlCol="0">
            <a:spAutoFit/>
          </a:bodyPr>
          <a:lstStyle/>
          <a:p>
            <a:pPr algn="ctr"/>
            <a:r>
              <a:rPr lang="en-US" sz="3000" b="1" dirty="0"/>
              <a:t>I-O Psychology</a:t>
            </a:r>
          </a:p>
        </p:txBody>
      </p:sp>
      <p:sp>
        <p:nvSpPr>
          <p:cNvPr id="10" name="TextBox 9"/>
          <p:cNvSpPr txBox="1"/>
          <p:nvPr/>
        </p:nvSpPr>
        <p:spPr>
          <a:xfrm rot="3697062">
            <a:off x="4701423" y="1763057"/>
            <a:ext cx="2299316" cy="1015663"/>
          </a:xfrm>
          <a:prstGeom prst="rect">
            <a:avLst/>
          </a:prstGeom>
          <a:noFill/>
        </p:spPr>
        <p:txBody>
          <a:bodyPr wrap="square" rtlCol="0">
            <a:spAutoFit/>
          </a:bodyPr>
          <a:lstStyle/>
          <a:p>
            <a:pPr algn="ctr"/>
            <a:r>
              <a:rPr lang="en-US" sz="3000" b="1" dirty="0"/>
              <a:t>Behavioral</a:t>
            </a:r>
          </a:p>
          <a:p>
            <a:pPr algn="ctr"/>
            <a:r>
              <a:rPr lang="en-US" sz="3000" b="1" dirty="0"/>
              <a:t>Economics</a:t>
            </a:r>
          </a:p>
        </p:txBody>
      </p:sp>
    </p:spTree>
    <p:extLst>
      <p:ext uri="{BB962C8B-B14F-4D97-AF65-F5344CB8AC3E}">
        <p14:creationId xmlns:p14="http://schemas.microsoft.com/office/powerpoint/2010/main" val="2234728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16F06A-E2D7-41EF-8FAA-12615F3C2ACC}"/>
              </a:ext>
            </a:extLst>
          </p:cNvPr>
          <p:cNvSpPr/>
          <p:nvPr/>
        </p:nvSpPr>
        <p:spPr>
          <a:xfrm>
            <a:off x="0" y="0"/>
            <a:ext cx="9143999"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a:spLocks noChangeArrowheads="1"/>
          </p:cNvSpPr>
          <p:nvPr/>
        </p:nvSpPr>
        <p:spPr bwMode="auto">
          <a:xfrm>
            <a:off x="0" y="28545"/>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000" dirty="0"/>
          </a:p>
        </p:txBody>
      </p:sp>
      <p:sp>
        <p:nvSpPr>
          <p:cNvPr id="6" name="Rectangle 5"/>
          <p:cNvSpPr>
            <a:spLocks noChangeArrowheads="1"/>
          </p:cNvSpPr>
          <p:nvPr/>
        </p:nvSpPr>
        <p:spPr bwMode="auto">
          <a:xfrm>
            <a:off x="0" y="485745"/>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p:txBody>
      </p:sp>
      <p:pic>
        <p:nvPicPr>
          <p:cNvPr id="2" name="Picture 1"/>
          <p:cNvPicPr>
            <a:picLocks noChangeAspect="1"/>
          </p:cNvPicPr>
          <p:nvPr/>
        </p:nvPicPr>
        <p:blipFill>
          <a:blip r:embed="rId3"/>
          <a:stretch>
            <a:fillRect/>
          </a:stretch>
        </p:blipFill>
        <p:spPr>
          <a:xfrm>
            <a:off x="80607" y="0"/>
            <a:ext cx="5250539" cy="6858000"/>
          </a:xfrm>
          <a:prstGeom prst="rect">
            <a:avLst/>
          </a:prstGeom>
        </p:spPr>
      </p:pic>
      <p:sp>
        <p:nvSpPr>
          <p:cNvPr id="3" name="TextBox 2">
            <a:extLst>
              <a:ext uri="{FF2B5EF4-FFF2-40B4-BE49-F238E27FC236}">
                <a16:creationId xmlns:a16="http://schemas.microsoft.com/office/drawing/2014/main" id="{8E405AC0-C2B3-48F0-9EA4-FE5631815351}"/>
              </a:ext>
            </a:extLst>
          </p:cNvPr>
          <p:cNvSpPr txBox="1"/>
          <p:nvPr/>
        </p:nvSpPr>
        <p:spPr>
          <a:xfrm>
            <a:off x="5617027" y="1343608"/>
            <a:ext cx="3582957" cy="4708981"/>
          </a:xfrm>
          <a:prstGeom prst="rect">
            <a:avLst/>
          </a:prstGeom>
          <a:noFill/>
        </p:spPr>
        <p:txBody>
          <a:bodyPr wrap="square" rtlCol="0">
            <a:spAutoFit/>
          </a:bodyPr>
          <a:lstStyle/>
          <a:p>
            <a:r>
              <a:rPr lang="en-US" sz="2000" i="1" dirty="0"/>
              <a:t>“In order to succeed, Agenda 2030 must account for behavioural insights research… Our organization, our global agenda – and most importantly the people worldwide they are intended to serve – deserve nothing less than the best science available. A human-centered agenda requires a rigorous, research-based understanding of people.”</a:t>
            </a:r>
          </a:p>
          <a:p>
            <a:endParaRPr lang="en-US" sz="2000" dirty="0"/>
          </a:p>
          <a:p>
            <a:r>
              <a:rPr lang="en-US" sz="2000" dirty="0"/>
              <a:t>--United Nations</a:t>
            </a:r>
          </a:p>
          <a:p>
            <a:r>
              <a:rPr lang="en-US" sz="2000" dirty="0"/>
              <a:t>   Secretary General Ban Ki-moon</a:t>
            </a:r>
          </a:p>
        </p:txBody>
      </p:sp>
    </p:spTree>
    <p:extLst>
      <p:ext uri="{BB962C8B-B14F-4D97-AF65-F5344CB8AC3E}">
        <p14:creationId xmlns:p14="http://schemas.microsoft.com/office/powerpoint/2010/main" val="7430888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8993" y="2689470"/>
            <a:ext cx="9144000" cy="1107996"/>
          </a:xfrm>
          <a:prstGeom prst="rect">
            <a:avLst/>
          </a:prstGeom>
          <a:noFill/>
        </p:spPr>
        <p:txBody>
          <a:bodyPr wrap="square" rtlCol="0">
            <a:spAutoFit/>
          </a:bodyPr>
          <a:lstStyle/>
          <a:p>
            <a:pPr algn="ctr"/>
            <a:r>
              <a:rPr lang="en-US" sz="3300" b="1" dirty="0"/>
              <a:t>Thank you.</a:t>
            </a:r>
          </a:p>
          <a:p>
            <a:pPr algn="ctr"/>
            <a:endParaRPr lang="en-US" sz="3300" b="1" dirty="0"/>
          </a:p>
        </p:txBody>
      </p:sp>
      <p:sp>
        <p:nvSpPr>
          <p:cNvPr id="5" name="TextBox 4"/>
          <p:cNvSpPr txBox="1"/>
          <p:nvPr/>
        </p:nvSpPr>
        <p:spPr>
          <a:xfrm>
            <a:off x="329381" y="5707625"/>
            <a:ext cx="8814619" cy="1554272"/>
          </a:xfrm>
          <a:prstGeom prst="rect">
            <a:avLst/>
          </a:prstGeom>
          <a:noFill/>
        </p:spPr>
        <p:txBody>
          <a:bodyPr wrap="square" rtlCol="0">
            <a:spAutoFit/>
          </a:bodyPr>
          <a:lstStyle/>
          <a:p>
            <a:pPr algn="r"/>
            <a:r>
              <a:rPr lang="en-US" sz="2000" b="1" dirty="0"/>
              <a:t>Lori Foster</a:t>
            </a:r>
          </a:p>
          <a:p>
            <a:pPr algn="r"/>
            <a:r>
              <a:rPr lang="en-US" sz="2000" b="1" dirty="0"/>
              <a:t>JIU</a:t>
            </a:r>
          </a:p>
          <a:p>
            <a:pPr algn="r"/>
            <a:r>
              <a:rPr lang="en-US" sz="2000" b="1" dirty="0"/>
              <a:t>05 February 2019</a:t>
            </a:r>
          </a:p>
          <a:p>
            <a:pPr algn="ctr"/>
            <a:endParaRPr lang="en-US" sz="3500" b="1" dirty="0"/>
          </a:p>
        </p:txBody>
      </p:sp>
    </p:spTree>
    <p:extLst>
      <p:ext uri="{BB962C8B-B14F-4D97-AF65-F5344CB8AC3E}">
        <p14:creationId xmlns:p14="http://schemas.microsoft.com/office/powerpoint/2010/main" val="1414068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772699" y="1151191"/>
            <a:ext cx="2991775" cy="2743200"/>
          </a:xfrm>
          <a:prstGeom prst="ellipse">
            <a:avLst/>
          </a:prstGeom>
          <a:solidFill>
            <a:schemeClr val="bg1">
              <a:lumMod val="95000"/>
              <a:alpha val="5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p:cNvSpPr txBox="1"/>
          <p:nvPr/>
        </p:nvSpPr>
        <p:spPr>
          <a:xfrm rot="3697062">
            <a:off x="4701423" y="1763057"/>
            <a:ext cx="2299316" cy="1015663"/>
          </a:xfrm>
          <a:prstGeom prst="rect">
            <a:avLst/>
          </a:prstGeom>
          <a:noFill/>
        </p:spPr>
        <p:txBody>
          <a:bodyPr wrap="square" rtlCol="0">
            <a:spAutoFit/>
          </a:bodyPr>
          <a:lstStyle/>
          <a:p>
            <a:pPr algn="ctr"/>
            <a:r>
              <a:rPr lang="en-US" sz="3000" b="1" dirty="0"/>
              <a:t>Behavioral</a:t>
            </a:r>
          </a:p>
          <a:p>
            <a:pPr algn="ctr"/>
            <a:r>
              <a:rPr lang="en-US" sz="3000" b="1" dirty="0"/>
              <a:t>Economics</a:t>
            </a:r>
          </a:p>
        </p:txBody>
      </p:sp>
    </p:spTree>
    <p:extLst>
      <p:ext uri="{BB962C8B-B14F-4D97-AF65-F5344CB8AC3E}">
        <p14:creationId xmlns:p14="http://schemas.microsoft.com/office/powerpoint/2010/main" val="4012119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4066A-85F8-4E42-8D8F-8A633131EB9F}"/>
              </a:ext>
            </a:extLst>
          </p:cNvPr>
          <p:cNvSpPr>
            <a:spLocks noGrp="1"/>
          </p:cNvSpPr>
          <p:nvPr>
            <p:ph type="title"/>
          </p:nvPr>
        </p:nvSpPr>
        <p:spPr/>
        <p:txBody>
          <a:bodyPr/>
          <a:lstStyle/>
          <a:p>
            <a:r>
              <a:rPr lang="en-US" b="1" dirty="0" err="1"/>
              <a:t>Behavioural</a:t>
            </a:r>
            <a:r>
              <a:rPr lang="en-US" b="1" dirty="0"/>
              <a:t> Insights</a:t>
            </a:r>
            <a:r>
              <a:rPr lang="en-US" dirty="0"/>
              <a:t>	</a:t>
            </a:r>
          </a:p>
        </p:txBody>
      </p:sp>
      <p:sp>
        <p:nvSpPr>
          <p:cNvPr id="3" name="Content Placeholder 2">
            <a:extLst>
              <a:ext uri="{FF2B5EF4-FFF2-40B4-BE49-F238E27FC236}">
                <a16:creationId xmlns:a16="http://schemas.microsoft.com/office/drawing/2014/main" id="{5F01327E-505F-462B-B878-730C99E29FB9}"/>
              </a:ext>
            </a:extLst>
          </p:cNvPr>
          <p:cNvSpPr>
            <a:spLocks noGrp="1"/>
          </p:cNvSpPr>
          <p:nvPr>
            <p:ph idx="1"/>
          </p:nvPr>
        </p:nvSpPr>
        <p:spPr/>
        <p:txBody>
          <a:bodyPr/>
          <a:lstStyle/>
          <a:p>
            <a:pPr marL="0" indent="0">
              <a:buNone/>
            </a:pPr>
            <a:r>
              <a:rPr lang="en-US" dirty="0"/>
              <a:t>Lessons derived from the </a:t>
            </a:r>
            <a:r>
              <a:rPr lang="en-US" dirty="0" err="1"/>
              <a:t>behavioural</a:t>
            </a:r>
            <a:r>
              <a:rPr lang="en-US" dirty="0"/>
              <a:t> and social sciences, including decision making, psychology, cognitive science, neuroscience, </a:t>
            </a:r>
            <a:r>
              <a:rPr lang="en-US" dirty="0" err="1"/>
              <a:t>organisational</a:t>
            </a:r>
            <a:r>
              <a:rPr lang="en-US" dirty="0"/>
              <a:t> and group </a:t>
            </a:r>
            <a:r>
              <a:rPr lang="en-US" dirty="0" err="1"/>
              <a:t>behaviour</a:t>
            </a:r>
            <a:r>
              <a:rPr lang="en-US" dirty="0"/>
              <a:t> (OECD, 2017).</a:t>
            </a:r>
          </a:p>
        </p:txBody>
      </p:sp>
    </p:spTree>
    <p:extLst>
      <p:ext uri="{BB962C8B-B14F-4D97-AF65-F5344CB8AC3E}">
        <p14:creationId xmlns:p14="http://schemas.microsoft.com/office/powerpoint/2010/main" val="1522123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E35BF2-6E2E-490F-B146-5D76479EF86D}"/>
              </a:ext>
            </a:extLst>
          </p:cNvPr>
          <p:cNvPicPr>
            <a:picLocks noChangeAspect="1"/>
          </p:cNvPicPr>
          <p:nvPr/>
        </p:nvPicPr>
        <p:blipFill>
          <a:blip r:embed="rId2"/>
          <a:stretch>
            <a:fillRect/>
          </a:stretch>
        </p:blipFill>
        <p:spPr>
          <a:xfrm>
            <a:off x="0" y="175090"/>
            <a:ext cx="9144000" cy="2880700"/>
          </a:xfrm>
          <a:prstGeom prst="rect">
            <a:avLst/>
          </a:prstGeom>
        </p:spPr>
      </p:pic>
      <p:pic>
        <p:nvPicPr>
          <p:cNvPr id="3" name="Picture 2">
            <a:extLst>
              <a:ext uri="{FF2B5EF4-FFF2-40B4-BE49-F238E27FC236}">
                <a16:creationId xmlns:a16="http://schemas.microsoft.com/office/drawing/2014/main" id="{51F537E2-1B44-488E-9037-8B46B4B7E58C}"/>
              </a:ext>
            </a:extLst>
          </p:cNvPr>
          <p:cNvPicPr>
            <a:picLocks noChangeAspect="1"/>
          </p:cNvPicPr>
          <p:nvPr/>
        </p:nvPicPr>
        <p:blipFill>
          <a:blip r:embed="rId3"/>
          <a:stretch>
            <a:fillRect/>
          </a:stretch>
        </p:blipFill>
        <p:spPr>
          <a:xfrm>
            <a:off x="0" y="3802211"/>
            <a:ext cx="9144000" cy="1388311"/>
          </a:xfrm>
          <a:prstGeom prst="rect">
            <a:avLst/>
          </a:prstGeom>
        </p:spPr>
      </p:pic>
    </p:spTree>
    <p:extLst>
      <p:ext uri="{BB962C8B-B14F-4D97-AF65-F5344CB8AC3E}">
        <p14:creationId xmlns:p14="http://schemas.microsoft.com/office/powerpoint/2010/main" val="1602709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604301-BBC8-4FD2-AB24-543364F9C886}"/>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136479" y="180001"/>
            <a:ext cx="8736216" cy="100872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ctr"/>
            <a:r>
              <a:rPr lang="en-US" sz="5500" b="1" dirty="0">
                <a:solidFill>
                  <a:schemeClr val="bg1"/>
                </a:solidFill>
                <a:latin typeface="+mn-lt"/>
              </a:rPr>
              <a:t>Behavioral Insights</a:t>
            </a:r>
          </a:p>
          <a:p>
            <a:pPr fontAlgn="ctr"/>
            <a:endParaRPr lang="en-US" sz="2000" b="1" dirty="0">
              <a:solidFill>
                <a:schemeClr val="bg1"/>
              </a:solidFill>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48" y="594360"/>
            <a:ext cx="5238704" cy="5669280"/>
          </a:xfrm>
          <a:prstGeom prst="rect">
            <a:avLst/>
          </a:prstGeom>
        </p:spPr>
      </p:pic>
    </p:spTree>
    <p:extLst>
      <p:ext uri="{BB962C8B-B14F-4D97-AF65-F5344CB8AC3E}">
        <p14:creationId xmlns:p14="http://schemas.microsoft.com/office/powerpoint/2010/main" val="4199565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AA5094-6044-4E5A-BB02-B5DCB23939AE}"/>
              </a:ext>
            </a:extLst>
          </p:cNvPr>
          <p:cNvPicPr>
            <a:picLocks noChangeAspect="1"/>
          </p:cNvPicPr>
          <p:nvPr/>
        </p:nvPicPr>
        <p:blipFill>
          <a:blip r:embed="rId3"/>
          <a:stretch>
            <a:fillRect/>
          </a:stretch>
        </p:blipFill>
        <p:spPr>
          <a:xfrm>
            <a:off x="1" y="857250"/>
            <a:ext cx="4964906" cy="3750469"/>
          </a:xfrm>
          <a:prstGeom prst="rect">
            <a:avLst/>
          </a:prstGeom>
        </p:spPr>
      </p:pic>
      <p:pic>
        <p:nvPicPr>
          <p:cNvPr id="3" name="Picture 2">
            <a:extLst>
              <a:ext uri="{FF2B5EF4-FFF2-40B4-BE49-F238E27FC236}">
                <a16:creationId xmlns:a16="http://schemas.microsoft.com/office/drawing/2014/main" id="{70C81AF4-15AC-456F-84BA-EA897EC16667}"/>
              </a:ext>
            </a:extLst>
          </p:cNvPr>
          <p:cNvPicPr>
            <a:picLocks noChangeAspect="1"/>
          </p:cNvPicPr>
          <p:nvPr/>
        </p:nvPicPr>
        <p:blipFill>
          <a:blip r:embed="rId4"/>
          <a:stretch>
            <a:fillRect/>
          </a:stretch>
        </p:blipFill>
        <p:spPr>
          <a:xfrm>
            <a:off x="4800600" y="857250"/>
            <a:ext cx="4343400" cy="3786188"/>
          </a:xfrm>
          <a:prstGeom prst="rect">
            <a:avLst/>
          </a:prstGeom>
        </p:spPr>
      </p:pic>
      <p:sp>
        <p:nvSpPr>
          <p:cNvPr id="4" name="TextBox 3">
            <a:extLst>
              <a:ext uri="{FF2B5EF4-FFF2-40B4-BE49-F238E27FC236}">
                <a16:creationId xmlns:a16="http://schemas.microsoft.com/office/drawing/2014/main" id="{AAC0A5B0-7991-468C-B0E5-BBBB1306886E}"/>
              </a:ext>
            </a:extLst>
          </p:cNvPr>
          <p:cNvSpPr txBox="1"/>
          <p:nvPr/>
        </p:nvSpPr>
        <p:spPr>
          <a:xfrm>
            <a:off x="5889356" y="5071071"/>
            <a:ext cx="2987299" cy="496290"/>
          </a:xfrm>
          <a:prstGeom prst="rect">
            <a:avLst/>
          </a:prstGeom>
          <a:noFill/>
        </p:spPr>
        <p:txBody>
          <a:bodyPr wrap="square" rtlCol="0">
            <a:spAutoFit/>
          </a:bodyPr>
          <a:lstStyle/>
          <a:p>
            <a:r>
              <a:rPr lang="en-US" sz="2625" dirty="0">
                <a:latin typeface="Arial" panose="020B0604020202020204" pitchFamily="34" charset="0"/>
                <a:cs typeface="Arial" panose="020B0604020202020204" pitchFamily="34" charset="0"/>
              </a:rPr>
              <a:t>Homo </a:t>
            </a:r>
            <a:r>
              <a:rPr lang="en-US" sz="2625" dirty="0" err="1">
                <a:latin typeface="Arial" panose="020B0604020202020204" pitchFamily="34" charset="0"/>
                <a:cs typeface="Arial" panose="020B0604020202020204" pitchFamily="34" charset="0"/>
              </a:rPr>
              <a:t>Sapien</a:t>
            </a:r>
            <a:endParaRPr lang="en-US" sz="2625"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69B8081-B13A-46C8-BEF3-D875D05587D9}"/>
              </a:ext>
            </a:extLst>
          </p:cNvPr>
          <p:cNvSpPr txBox="1"/>
          <p:nvPr/>
        </p:nvSpPr>
        <p:spPr>
          <a:xfrm>
            <a:off x="840783" y="5071071"/>
            <a:ext cx="2987299" cy="496290"/>
          </a:xfrm>
          <a:prstGeom prst="rect">
            <a:avLst/>
          </a:prstGeom>
          <a:noFill/>
        </p:spPr>
        <p:txBody>
          <a:bodyPr wrap="square" rtlCol="0">
            <a:spAutoFit/>
          </a:bodyPr>
          <a:lstStyle/>
          <a:p>
            <a:r>
              <a:rPr lang="en-US" sz="2625" dirty="0">
                <a:latin typeface="Arial" panose="020B0604020202020204" pitchFamily="34" charset="0"/>
                <a:cs typeface="Arial" panose="020B0604020202020204" pitchFamily="34" charset="0"/>
              </a:rPr>
              <a:t>Homo </a:t>
            </a:r>
            <a:r>
              <a:rPr lang="en-US" sz="2625" dirty="0" err="1">
                <a:latin typeface="Arial" panose="020B0604020202020204" pitchFamily="34" charset="0"/>
                <a:cs typeface="Arial" panose="020B0604020202020204" pitchFamily="34" charset="0"/>
              </a:rPr>
              <a:t>Economicus</a:t>
            </a:r>
            <a:endParaRPr lang="en-US" sz="2625"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340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521</TotalTime>
  <Words>1128</Words>
  <Application>Microsoft Office PowerPoint</Application>
  <PresentationFormat>On-screen Show (4:3)</PresentationFormat>
  <Paragraphs>192</Paragraphs>
  <Slides>45</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Arabic Typesetting</vt:lpstr>
      <vt:lpstr>Arial</vt:lpstr>
      <vt:lpstr>Calibri</vt:lpstr>
      <vt:lpstr>Calibri Light</vt:lpstr>
      <vt:lpstr>Office Theme</vt:lpstr>
      <vt:lpstr>Using Behavioural Approaches in Organizational Change Management:  Lessons and Opportunities for the UN System</vt:lpstr>
      <vt:lpstr>PowerPoint Presentation</vt:lpstr>
      <vt:lpstr>PowerPoint Presentation</vt:lpstr>
      <vt:lpstr>PowerPoint Presentation</vt:lpstr>
      <vt:lpstr>PowerPoint Presentation</vt:lpstr>
      <vt:lpstr>Behavioural Insights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Pinpoint Behaviours to Change During: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nudge whole organizations?</vt:lpstr>
      <vt:lpstr>PowerPoint Presentation</vt:lpstr>
      <vt:lpstr>PowerPoint Presentation</vt:lpstr>
      <vt:lpstr>PowerPoint Presentation</vt:lpstr>
      <vt:lpstr>PowerPoint Presentation</vt:lpstr>
      <vt:lpstr>PowerPoint Presentation</vt:lpstr>
      <vt:lpstr>What does psychology tell us about work and organizational behaviour?</vt:lpstr>
      <vt:lpstr>On the folly of rewarding A, while hoping for B.</vt:lpstr>
      <vt:lpstr>Learned helplessness.</vt:lpstr>
      <vt:lpstr>PowerPoint Presentation</vt:lpstr>
      <vt:lpstr>PowerPoint Presentation</vt:lpstr>
      <vt:lpstr>What does psychology tell us about work and organizational behaviour?</vt:lpstr>
      <vt:lpstr>Rewards may reinforce in the short term, but may have hidden costs, becoming negative reinforcers once withdrawn. (2003, Review of Economic Studies)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Lenore Matthew</dc:creator>
  <cp:lastModifiedBy>Jose Andres Herrera Lugo</cp:lastModifiedBy>
  <cp:revision>74</cp:revision>
  <dcterms:created xsi:type="dcterms:W3CDTF">2018-12-13T15:00:42Z</dcterms:created>
  <dcterms:modified xsi:type="dcterms:W3CDTF">2019-02-07T13:57:40Z</dcterms:modified>
</cp:coreProperties>
</file>